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1" r:id="rId2"/>
    <p:sldMasterId id="2147483652" r:id="rId3"/>
  </p:sldMasterIdLst>
  <p:notesMasterIdLst>
    <p:notesMasterId r:id="rId55"/>
  </p:notesMasterIdLst>
  <p:handoutMasterIdLst>
    <p:handoutMasterId r:id="rId56"/>
  </p:handoutMasterIdLst>
  <p:sldIdLst>
    <p:sldId id="256" r:id="rId4"/>
    <p:sldId id="327" r:id="rId5"/>
    <p:sldId id="367" r:id="rId6"/>
    <p:sldId id="329" r:id="rId7"/>
    <p:sldId id="309" r:id="rId8"/>
    <p:sldId id="277" r:id="rId9"/>
    <p:sldId id="310" r:id="rId10"/>
    <p:sldId id="299" r:id="rId11"/>
    <p:sldId id="296" r:id="rId12"/>
    <p:sldId id="297" r:id="rId13"/>
    <p:sldId id="305" r:id="rId14"/>
    <p:sldId id="311" r:id="rId15"/>
    <p:sldId id="312" r:id="rId16"/>
    <p:sldId id="330" r:id="rId17"/>
    <p:sldId id="331" r:id="rId18"/>
    <p:sldId id="332" r:id="rId19"/>
    <p:sldId id="334" r:id="rId20"/>
    <p:sldId id="333" r:id="rId21"/>
    <p:sldId id="335" r:id="rId22"/>
    <p:sldId id="336" r:id="rId23"/>
    <p:sldId id="337" r:id="rId24"/>
    <p:sldId id="338" r:id="rId25"/>
    <p:sldId id="339" r:id="rId26"/>
    <p:sldId id="350" r:id="rId27"/>
    <p:sldId id="351" r:id="rId28"/>
    <p:sldId id="357" r:id="rId29"/>
    <p:sldId id="360" r:id="rId30"/>
    <p:sldId id="358" r:id="rId31"/>
    <p:sldId id="361" r:id="rId32"/>
    <p:sldId id="359" r:id="rId33"/>
    <p:sldId id="368" r:id="rId34"/>
    <p:sldId id="340" r:id="rId35"/>
    <p:sldId id="341" r:id="rId36"/>
    <p:sldId id="346" r:id="rId37"/>
    <p:sldId id="342" r:id="rId38"/>
    <p:sldId id="343" r:id="rId39"/>
    <p:sldId id="344" r:id="rId40"/>
    <p:sldId id="345" r:id="rId41"/>
    <p:sldId id="352" r:id="rId42"/>
    <p:sldId id="353" r:id="rId43"/>
    <p:sldId id="355" r:id="rId44"/>
    <p:sldId id="356" r:id="rId45"/>
    <p:sldId id="362" r:id="rId46"/>
    <p:sldId id="363" r:id="rId47"/>
    <p:sldId id="369" r:id="rId48"/>
    <p:sldId id="348" r:id="rId49"/>
    <p:sldId id="349" r:id="rId50"/>
    <p:sldId id="354" r:id="rId51"/>
    <p:sldId id="370" r:id="rId52"/>
    <p:sldId id="366" r:id="rId53"/>
    <p:sldId id="371" r:id="rId54"/>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63F"/>
    <a:srgbClr val="DFDBD8"/>
    <a:srgbClr val="B9E9E6"/>
    <a:srgbClr val="003F78"/>
    <a:srgbClr val="F2B800"/>
    <a:srgbClr val="008000"/>
    <a:srgbClr val="DA2CD2"/>
    <a:srgbClr val="5FAD61"/>
    <a:srgbClr val="67A568"/>
    <a:srgbClr val="9200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6" autoAdjust="0"/>
    <p:restoredTop sz="91382" autoAdjust="0"/>
  </p:normalViewPr>
  <p:slideViewPr>
    <p:cSldViewPr>
      <p:cViewPr varScale="1">
        <p:scale>
          <a:sx n="79" d="100"/>
          <a:sy n="79" d="100"/>
        </p:scale>
        <p:origin x="109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138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de-DE"/>
          </a:p>
        </p:txBody>
      </p:sp>
      <p:sp>
        <p:nvSpPr>
          <p:cNvPr id="81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de-DE"/>
          </a:p>
        </p:txBody>
      </p:sp>
      <p:sp>
        <p:nvSpPr>
          <p:cNvPr id="81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de-DE"/>
          </a:p>
        </p:txBody>
      </p:sp>
      <p:sp>
        <p:nvSpPr>
          <p:cNvPr id="81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mn-cs"/>
              </a:defRPr>
            </a:lvl1pPr>
          </a:lstStyle>
          <a:p>
            <a:pPr>
              <a:defRPr/>
            </a:pPr>
            <a:fld id="{A2CE5FF7-7323-4A47-8BD2-5697F4C4E90F}" type="slidenum">
              <a:rPr lang="de-DE"/>
              <a:pPr>
                <a:defRPr/>
              </a:pPr>
              <a:t>‹N°›</a:t>
            </a:fld>
            <a:endParaRPr lang="de-DE"/>
          </a:p>
        </p:txBody>
      </p:sp>
    </p:spTree>
    <p:extLst>
      <p:ext uri="{BB962C8B-B14F-4D97-AF65-F5344CB8AC3E}">
        <p14:creationId xmlns:p14="http://schemas.microsoft.com/office/powerpoint/2010/main" val="567901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de-DE"/>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de-DE"/>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de-DE"/>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mn-cs"/>
              </a:defRPr>
            </a:lvl1pPr>
          </a:lstStyle>
          <a:p>
            <a:pPr>
              <a:defRPr/>
            </a:pPr>
            <a:fld id="{C86A37C0-D440-49E5-8568-071E0CBE3F36}" type="slidenum">
              <a:rPr lang="de-DE"/>
              <a:pPr>
                <a:defRPr/>
              </a:pPr>
              <a:t>‹N°›</a:t>
            </a:fld>
            <a:endParaRPr lang="de-DE"/>
          </a:p>
        </p:txBody>
      </p:sp>
    </p:spTree>
    <p:extLst>
      <p:ext uri="{BB962C8B-B14F-4D97-AF65-F5344CB8AC3E}">
        <p14:creationId xmlns:p14="http://schemas.microsoft.com/office/powerpoint/2010/main" val="166016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86A37C0-D440-49E5-8568-071E0CBE3F36}" type="slidenum">
              <a:rPr lang="de-DE" smtClean="0"/>
              <a:pPr>
                <a:defRPr/>
              </a:pPr>
              <a:t>1</a:t>
            </a:fld>
            <a:endParaRPr lang="de-DE"/>
          </a:p>
        </p:txBody>
      </p:sp>
    </p:spTree>
    <p:extLst>
      <p:ext uri="{BB962C8B-B14F-4D97-AF65-F5344CB8AC3E}">
        <p14:creationId xmlns:p14="http://schemas.microsoft.com/office/powerpoint/2010/main" val="288183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86A37C0-D440-49E5-8568-071E0CBE3F36}" type="slidenum">
              <a:rPr lang="de-DE" smtClean="0"/>
              <a:pPr>
                <a:defRPr/>
              </a:pPr>
              <a:t>6</a:t>
            </a:fld>
            <a:endParaRPr lang="de-DE"/>
          </a:p>
        </p:txBody>
      </p:sp>
    </p:spTree>
    <p:extLst>
      <p:ext uri="{BB962C8B-B14F-4D97-AF65-F5344CB8AC3E}">
        <p14:creationId xmlns:p14="http://schemas.microsoft.com/office/powerpoint/2010/main" val="4100251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C86A37C0-D440-49E5-8568-071E0CBE3F36}" type="slidenum">
              <a:rPr lang="de-DE" smtClean="0"/>
              <a:pPr>
                <a:defRPr/>
              </a:pPr>
              <a:t>21</a:t>
            </a:fld>
            <a:endParaRPr lang="de-DE"/>
          </a:p>
        </p:txBody>
      </p:sp>
    </p:spTree>
    <p:extLst>
      <p:ext uri="{BB962C8B-B14F-4D97-AF65-F5344CB8AC3E}">
        <p14:creationId xmlns:p14="http://schemas.microsoft.com/office/powerpoint/2010/main" val="208931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86A37C0-D440-49E5-8568-071E0CBE3F36}" type="slidenum">
              <a:rPr lang="de-DE" smtClean="0"/>
              <a:pPr>
                <a:defRPr/>
              </a:pPr>
              <a:t>35</a:t>
            </a:fld>
            <a:endParaRPr lang="de-DE"/>
          </a:p>
        </p:txBody>
      </p:sp>
    </p:spTree>
    <p:extLst>
      <p:ext uri="{BB962C8B-B14F-4D97-AF65-F5344CB8AC3E}">
        <p14:creationId xmlns:p14="http://schemas.microsoft.com/office/powerpoint/2010/main" val="40238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86A37C0-D440-49E5-8568-071E0CBE3F36}" type="slidenum">
              <a:rPr lang="de-DE" smtClean="0"/>
              <a:pPr>
                <a:defRPr/>
              </a:pPr>
              <a:t>40</a:t>
            </a:fld>
            <a:endParaRPr lang="de-DE"/>
          </a:p>
        </p:txBody>
      </p:sp>
    </p:spTree>
    <p:extLst>
      <p:ext uri="{BB962C8B-B14F-4D97-AF65-F5344CB8AC3E}">
        <p14:creationId xmlns:p14="http://schemas.microsoft.com/office/powerpoint/2010/main" val="3688237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457200" y="1600200"/>
            <a:ext cx="8229600" cy="45259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a:prstGeom prst="rect">
            <a:avLst/>
          </a:prstGeo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274638"/>
            <a:ext cx="6019800" cy="5851525"/>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a:prstGeom prst="rect">
            <a:avLst/>
          </a:prstGeo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457200" y="1600200"/>
            <a:ext cx="8229600" cy="45259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a:prstGeom prst="rect">
            <a:avLst/>
          </a:prstGeo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274638"/>
            <a:ext cx="6019800" cy="5851525"/>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texte 2"/>
          <p:cNvSpPr>
            <a:spLocks noGrp="1"/>
          </p:cNvSpPr>
          <p:nvPr>
            <p:ph type="body" sz="half" idx="1"/>
          </p:nvPr>
        </p:nvSpPr>
        <p:spPr>
          <a:xfrm>
            <a:off x="457200" y="1600200"/>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a:prstGeom prst="rect">
            <a:avLst/>
          </a:prstGeo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457200" y="1600200"/>
            <a:ext cx="8229600" cy="45259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a:prstGeom prst="rect">
            <a:avLst/>
          </a:prstGeo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274638"/>
            <a:ext cx="6019800" cy="5851525"/>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a:prstGeom prst="rect">
            <a:avLst/>
          </a:prstGeo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2.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pic>
        <p:nvPicPr>
          <p:cNvPr id="1026" name="Picture 7" descr="Logo Cynapsys"/>
          <p:cNvPicPr>
            <a:picLocks noChangeAspect="1" noChangeArrowheads="1"/>
          </p:cNvPicPr>
          <p:nvPr/>
        </p:nvPicPr>
        <p:blipFill>
          <a:blip r:embed="rId13" cstate="print"/>
          <a:srcRect/>
          <a:stretch>
            <a:fillRect/>
          </a:stretch>
        </p:blipFill>
        <p:spPr bwMode="auto">
          <a:xfrm>
            <a:off x="539750" y="404813"/>
            <a:ext cx="8104188" cy="60801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28000"/>
          </a:schemeClr>
        </a:solidFill>
        <a:effectLst/>
      </p:bgPr>
    </p:bg>
    <p:spTree>
      <p:nvGrpSpPr>
        <p:cNvPr id="1" name=""/>
        <p:cNvGrpSpPr/>
        <p:nvPr/>
      </p:nvGrpSpPr>
      <p:grpSpPr>
        <a:xfrm>
          <a:off x="0" y="0"/>
          <a:ext cx="0" cy="0"/>
          <a:chOff x="0" y="0"/>
          <a:chExt cx="0" cy="0"/>
        </a:xfrm>
      </p:grpSpPr>
      <p:pic>
        <p:nvPicPr>
          <p:cNvPr id="2050" name="Picture 7" descr="rond"/>
          <p:cNvPicPr>
            <a:picLocks noChangeAspect="1" noChangeArrowheads="1"/>
          </p:cNvPicPr>
          <p:nvPr/>
        </p:nvPicPr>
        <p:blipFill>
          <a:blip r:embed="rId15" cstate="print"/>
          <a:srcRect/>
          <a:stretch>
            <a:fillRect/>
          </a:stretch>
        </p:blipFill>
        <p:spPr bwMode="auto">
          <a:xfrm>
            <a:off x="34925" y="204788"/>
            <a:ext cx="1008063" cy="920750"/>
          </a:xfrm>
          <a:prstGeom prst="rect">
            <a:avLst/>
          </a:prstGeom>
          <a:noFill/>
          <a:ln w="9525">
            <a:noFill/>
            <a:miter lim="800000"/>
            <a:headEnd/>
            <a:tailEnd/>
          </a:ln>
        </p:spPr>
      </p:pic>
      <p:sp>
        <p:nvSpPr>
          <p:cNvPr id="11273" name="AutoShape 9"/>
          <p:cNvSpPr>
            <a:spLocks noChangeArrowheads="1"/>
          </p:cNvSpPr>
          <p:nvPr/>
        </p:nvSpPr>
        <p:spPr bwMode="auto">
          <a:xfrm>
            <a:off x="1187450" y="260350"/>
            <a:ext cx="7956550" cy="827088"/>
          </a:xfrm>
          <a:prstGeom prst="roundRect">
            <a:avLst>
              <a:gd name="adj" fmla="val 19755"/>
            </a:avLst>
          </a:prstGeom>
          <a:solidFill>
            <a:srgbClr val="8CC63F"/>
          </a:solidFill>
          <a:ln w="9525">
            <a:noFill/>
            <a:round/>
            <a:headEnd/>
            <a:tailEnd/>
          </a:ln>
          <a:effectLst/>
        </p:spPr>
        <p:txBody>
          <a:bodyPr wrap="none" anchor="ctr"/>
          <a:lstStyle/>
          <a:p>
            <a:pPr>
              <a:defRPr/>
            </a:pPr>
            <a:endParaRPr lang="fr-FR">
              <a:cs typeface="+mn-cs"/>
            </a:endParaRPr>
          </a:p>
        </p:txBody>
      </p:sp>
      <p:sp>
        <p:nvSpPr>
          <p:cNvPr id="11274" name="Rectangle 10"/>
          <p:cNvSpPr>
            <a:spLocks noChangeArrowheads="1"/>
          </p:cNvSpPr>
          <p:nvPr/>
        </p:nvSpPr>
        <p:spPr bwMode="auto">
          <a:xfrm>
            <a:off x="7019925" y="260350"/>
            <a:ext cx="2124075" cy="827088"/>
          </a:xfrm>
          <a:prstGeom prst="rect">
            <a:avLst/>
          </a:prstGeom>
          <a:solidFill>
            <a:srgbClr val="003F78"/>
          </a:solidFill>
          <a:ln w="9525" algn="ctr">
            <a:noFill/>
            <a:miter lim="800000"/>
            <a:headEnd/>
            <a:tailEnd/>
          </a:ln>
          <a:effectLst/>
        </p:spPr>
        <p:txBody>
          <a:bodyPr wrap="none" anchor="ctr"/>
          <a:lstStyle/>
          <a:p>
            <a:pPr>
              <a:defRPr/>
            </a:pPr>
            <a:endParaRPr lang="fr-FR">
              <a:cs typeface="+mn-cs"/>
            </a:endParaRPr>
          </a:p>
        </p:txBody>
      </p:sp>
      <p:pic>
        <p:nvPicPr>
          <p:cNvPr id="2053" name="Picture 11" descr="Logo Cynapsys"/>
          <p:cNvPicPr>
            <a:picLocks noChangeAspect="1" noChangeArrowheads="1"/>
          </p:cNvPicPr>
          <p:nvPr/>
        </p:nvPicPr>
        <p:blipFill>
          <a:blip r:embed="rId16" cstate="print"/>
          <a:srcRect/>
          <a:stretch>
            <a:fillRect/>
          </a:stretch>
        </p:blipFill>
        <p:spPr bwMode="auto">
          <a:xfrm>
            <a:off x="7845425" y="6018213"/>
            <a:ext cx="1119188" cy="8397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28000"/>
          </a:schemeClr>
        </a:solidFill>
        <a:effectLst/>
      </p:bgPr>
    </p:bg>
    <p:spTree>
      <p:nvGrpSpPr>
        <p:cNvPr id="1" name=""/>
        <p:cNvGrpSpPr/>
        <p:nvPr/>
      </p:nvGrpSpPr>
      <p:grpSpPr>
        <a:xfrm>
          <a:off x="0" y="0"/>
          <a:ext cx="0" cy="0"/>
          <a:chOff x="0" y="0"/>
          <a:chExt cx="0" cy="0"/>
        </a:xfrm>
      </p:grpSpPr>
      <p:pic>
        <p:nvPicPr>
          <p:cNvPr id="3074" name="Picture 7" descr="rond"/>
          <p:cNvPicPr>
            <a:picLocks noChangeAspect="1" noChangeArrowheads="1"/>
          </p:cNvPicPr>
          <p:nvPr/>
        </p:nvPicPr>
        <p:blipFill>
          <a:blip r:embed="rId13" cstate="print"/>
          <a:srcRect/>
          <a:stretch>
            <a:fillRect/>
          </a:stretch>
        </p:blipFill>
        <p:spPr bwMode="auto">
          <a:xfrm>
            <a:off x="34925" y="204788"/>
            <a:ext cx="1441450" cy="1317625"/>
          </a:xfrm>
          <a:prstGeom prst="rect">
            <a:avLst/>
          </a:prstGeom>
          <a:noFill/>
          <a:ln w="9525">
            <a:noFill/>
            <a:miter lim="800000"/>
            <a:headEnd/>
            <a:tailEnd/>
          </a:ln>
        </p:spPr>
      </p:pic>
      <p:sp>
        <p:nvSpPr>
          <p:cNvPr id="74760" name="AutoShape 8"/>
          <p:cNvSpPr>
            <a:spLocks noChangeArrowheads="1"/>
          </p:cNvSpPr>
          <p:nvPr/>
        </p:nvSpPr>
        <p:spPr bwMode="auto">
          <a:xfrm>
            <a:off x="1547813" y="260350"/>
            <a:ext cx="7596187" cy="1152525"/>
          </a:xfrm>
          <a:prstGeom prst="roundRect">
            <a:avLst>
              <a:gd name="adj" fmla="val 19755"/>
            </a:avLst>
          </a:prstGeom>
          <a:solidFill>
            <a:srgbClr val="8CC63F"/>
          </a:solidFill>
          <a:ln w="9525">
            <a:noFill/>
            <a:round/>
            <a:headEnd/>
            <a:tailEnd/>
          </a:ln>
          <a:effectLst/>
        </p:spPr>
        <p:txBody>
          <a:bodyPr wrap="none" anchor="ctr"/>
          <a:lstStyle/>
          <a:p>
            <a:pPr>
              <a:defRPr/>
            </a:pPr>
            <a:endParaRPr lang="fr-FR">
              <a:cs typeface="+mn-cs"/>
            </a:endParaRPr>
          </a:p>
        </p:txBody>
      </p:sp>
      <p:sp>
        <p:nvSpPr>
          <p:cNvPr id="74761" name="Rectangle 9"/>
          <p:cNvSpPr>
            <a:spLocks noChangeArrowheads="1"/>
          </p:cNvSpPr>
          <p:nvPr/>
        </p:nvSpPr>
        <p:spPr bwMode="auto">
          <a:xfrm>
            <a:off x="7019925" y="260350"/>
            <a:ext cx="2124075" cy="1152525"/>
          </a:xfrm>
          <a:prstGeom prst="rect">
            <a:avLst/>
          </a:prstGeom>
          <a:solidFill>
            <a:srgbClr val="003F78"/>
          </a:solidFill>
          <a:ln w="9525" algn="ctr">
            <a:noFill/>
            <a:miter lim="800000"/>
            <a:headEnd/>
            <a:tailEnd/>
          </a:ln>
          <a:effectLst/>
        </p:spPr>
        <p:txBody>
          <a:bodyPr wrap="none" anchor="ctr"/>
          <a:lstStyle/>
          <a:p>
            <a:pPr>
              <a:defRPr/>
            </a:pPr>
            <a:endParaRPr lang="fr-FR">
              <a:cs typeface="+mn-cs"/>
            </a:endParaRPr>
          </a:p>
        </p:txBody>
      </p:sp>
      <p:pic>
        <p:nvPicPr>
          <p:cNvPr id="3077" name="Picture 10" descr="Logo Cynapsys"/>
          <p:cNvPicPr>
            <a:picLocks noChangeAspect="1" noChangeArrowheads="1"/>
          </p:cNvPicPr>
          <p:nvPr/>
        </p:nvPicPr>
        <p:blipFill>
          <a:blip r:embed="rId14" cstate="print"/>
          <a:srcRect/>
          <a:stretch>
            <a:fillRect/>
          </a:stretch>
        </p:blipFill>
        <p:spPr bwMode="auto">
          <a:xfrm>
            <a:off x="6804025" y="5237163"/>
            <a:ext cx="2160588" cy="1620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8.xml"/><Relationship Id="rId5" Type="http://schemas.openxmlformats.org/officeDocument/2006/relationships/image" Target="../media/image72.png"/><Relationship Id="rId4" Type="http://schemas.openxmlformats.org/officeDocument/2006/relationships/image" Target="../media/image71.jpeg"/></Relationships>
</file>

<file path=ppt/slides/_rels/slide4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73.gif"/><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99592" y="2060848"/>
            <a:ext cx="2520280" cy="2520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00" name="Rectangle 6"/>
          <p:cNvSpPr>
            <a:spLocks noChangeArrowheads="1"/>
          </p:cNvSpPr>
          <p:nvPr/>
        </p:nvSpPr>
        <p:spPr bwMode="auto">
          <a:xfrm>
            <a:off x="0" y="5949280"/>
            <a:ext cx="9144000" cy="908720"/>
          </a:xfrm>
          <a:prstGeom prst="rect">
            <a:avLst/>
          </a:prstGeom>
          <a:solidFill>
            <a:srgbClr val="8CC63F"/>
          </a:solidFill>
          <a:ln w="9525">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a:r>
              <a:rPr lang="fr-FR" sz="2000" b="1" dirty="0" err="1">
                <a:solidFill>
                  <a:schemeClr val="bg1"/>
                </a:solidFill>
                <a:latin typeface="Cambria" pitchFamily="18" charset="0"/>
              </a:rPr>
              <a:t>University</a:t>
            </a:r>
            <a:r>
              <a:rPr lang="fr-FR" sz="2000" b="1" dirty="0">
                <a:solidFill>
                  <a:schemeClr val="bg1"/>
                </a:solidFill>
                <a:latin typeface="Cambria" pitchFamily="18" charset="0"/>
              </a:rPr>
              <a:t> </a:t>
            </a:r>
            <a:r>
              <a:rPr lang="fr-FR" sz="2000" b="1" dirty="0" err="1">
                <a:solidFill>
                  <a:schemeClr val="bg1"/>
                </a:solidFill>
                <a:latin typeface="Cambria" pitchFamily="18" charset="0"/>
              </a:rPr>
              <a:t>year</a:t>
            </a:r>
            <a:r>
              <a:rPr lang="fr-FR" sz="2000" b="1" dirty="0">
                <a:solidFill>
                  <a:schemeClr val="bg1"/>
                </a:solidFill>
                <a:latin typeface="Cambria" pitchFamily="18" charset="0"/>
              </a:rPr>
              <a:t> : 2023/2024</a:t>
            </a:r>
          </a:p>
        </p:txBody>
      </p:sp>
      <p:sp>
        <p:nvSpPr>
          <p:cNvPr id="7" name="Rectangle 6"/>
          <p:cNvSpPr/>
          <p:nvPr/>
        </p:nvSpPr>
        <p:spPr>
          <a:xfrm>
            <a:off x="-32" y="791123"/>
            <a:ext cx="9144032" cy="4357718"/>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800" b="1" dirty="0">
              <a:solidFill>
                <a:schemeClr val="tx1"/>
              </a:solidFill>
              <a:latin typeface="Cambria" pitchFamily="18" charset="0"/>
            </a:endParaRPr>
          </a:p>
        </p:txBody>
      </p:sp>
      <p:sp>
        <p:nvSpPr>
          <p:cNvPr id="8" name="Rectangle 5"/>
          <p:cNvSpPr>
            <a:spLocks noChangeArrowheads="1"/>
          </p:cNvSpPr>
          <p:nvPr/>
        </p:nvSpPr>
        <p:spPr bwMode="auto">
          <a:xfrm>
            <a:off x="1738514" y="24685"/>
            <a:ext cx="5641798" cy="985683"/>
          </a:xfrm>
          <a:prstGeom prst="rect">
            <a:avLst/>
          </a:prstGeom>
          <a:solidFill>
            <a:srgbClr val="003F78"/>
          </a:solidFill>
          <a:ln w="9525" algn="ctr">
            <a:noFill/>
            <a:miter lim="800000"/>
            <a:headEnd/>
            <a:tailEnd/>
          </a:ln>
          <a:effectLst/>
          <a:scene3d>
            <a:camera prst="orthographicFront">
              <a:rot lat="0" lon="0" rev="0"/>
            </a:camera>
            <a:lightRig rig="glow" dir="t">
              <a:rot lat="0" lon="0" rev="4800000"/>
            </a:lightRig>
          </a:scene3d>
          <a:sp3d prstMaterial="matte">
            <a:bevelT w="127000" h="63500"/>
          </a:sp3d>
        </p:spPr>
        <p:txBody>
          <a:bodyPr wrap="none" anchor="ctr"/>
          <a:lstStyle/>
          <a:p>
            <a:pPr algn="ctr">
              <a:spcBef>
                <a:spcPts val="1200"/>
              </a:spcBef>
            </a:pPr>
            <a:endParaRPr lang="en-CA" sz="2000" dirty="0">
              <a:solidFill>
                <a:schemeClr val="bg1"/>
              </a:solidFill>
            </a:endParaRPr>
          </a:p>
          <a:p>
            <a:pPr algn="ctr">
              <a:spcBef>
                <a:spcPts val="200"/>
              </a:spcBef>
            </a:pPr>
            <a:r>
              <a:rPr lang="en-CA" sz="2000" dirty="0">
                <a:solidFill>
                  <a:schemeClr val="bg1"/>
                </a:solidFill>
              </a:rPr>
              <a:t>National School of Engineers of Sfax</a:t>
            </a:r>
          </a:p>
          <a:p>
            <a:pPr algn="ctr"/>
            <a:r>
              <a:rPr lang="fr-FR" i="1" dirty="0" err="1">
                <a:solidFill>
                  <a:schemeClr val="bg1"/>
                </a:solidFill>
              </a:rPr>
              <a:t>Department</a:t>
            </a:r>
            <a:r>
              <a:rPr lang="fr-FR" i="1" dirty="0">
                <a:solidFill>
                  <a:schemeClr val="bg1"/>
                </a:solidFill>
              </a:rPr>
              <a:t> of </a:t>
            </a:r>
            <a:r>
              <a:rPr lang="fr-FR" i="1" dirty="0" err="1">
                <a:solidFill>
                  <a:schemeClr val="bg1"/>
                </a:solidFill>
              </a:rPr>
              <a:t>Electrical</a:t>
            </a:r>
            <a:r>
              <a:rPr lang="fr-FR" i="1" dirty="0">
                <a:solidFill>
                  <a:schemeClr val="bg1"/>
                </a:solidFill>
              </a:rPr>
              <a:t> Engineering</a:t>
            </a:r>
          </a:p>
          <a:p>
            <a:pPr algn="ctr"/>
            <a:endParaRPr lang="fr-FR" sz="2000" dirty="0">
              <a:solidFill>
                <a:schemeClr val="bg1"/>
              </a:solidFill>
            </a:endParaRPr>
          </a:p>
        </p:txBody>
      </p:sp>
      <p:sp>
        <p:nvSpPr>
          <p:cNvPr id="11" name="ZoneTexte 10"/>
          <p:cNvSpPr txBox="1"/>
          <p:nvPr/>
        </p:nvSpPr>
        <p:spPr>
          <a:xfrm>
            <a:off x="1259632" y="2987662"/>
            <a:ext cx="2232248" cy="369332"/>
          </a:xfrm>
          <a:prstGeom prst="rect">
            <a:avLst/>
          </a:prstGeom>
          <a:noFill/>
        </p:spPr>
        <p:txBody>
          <a:bodyPr wrap="square" rtlCol="0">
            <a:spAutoFit/>
          </a:bodyPr>
          <a:lstStyle/>
          <a:p>
            <a:endParaRPr lang="fr-FR" dirty="0"/>
          </a:p>
        </p:txBody>
      </p:sp>
      <p:sp>
        <p:nvSpPr>
          <p:cNvPr id="13" name="ZoneTexte 12"/>
          <p:cNvSpPr txBox="1"/>
          <p:nvPr/>
        </p:nvSpPr>
        <p:spPr>
          <a:xfrm>
            <a:off x="755576" y="3375754"/>
            <a:ext cx="3024336" cy="1754326"/>
          </a:xfrm>
          <a:prstGeom prst="rect">
            <a:avLst/>
          </a:prstGeom>
          <a:noFill/>
        </p:spPr>
        <p:txBody>
          <a:bodyPr wrap="square" rtlCol="0">
            <a:spAutoFit/>
          </a:bodyPr>
          <a:lstStyle/>
          <a:p>
            <a:r>
              <a:rPr lang="fr-FR" b="1" dirty="0" err="1">
                <a:solidFill>
                  <a:srgbClr val="0070C0"/>
                </a:solidFill>
                <a:latin typeface="Cambria" pitchFamily="18" charset="0"/>
              </a:rPr>
              <a:t>Students</a:t>
            </a:r>
            <a:r>
              <a:rPr lang="fr-FR" b="1" dirty="0">
                <a:solidFill>
                  <a:srgbClr val="0070C0"/>
                </a:solidFill>
                <a:latin typeface="Cambria" pitchFamily="18" charset="0"/>
              </a:rPr>
              <a:t>:</a:t>
            </a:r>
          </a:p>
          <a:p>
            <a:endParaRPr lang="fr-FR" b="1" dirty="0">
              <a:solidFill>
                <a:srgbClr val="003F78"/>
              </a:solidFill>
              <a:latin typeface="Cambria" pitchFamily="18" charset="0"/>
            </a:endParaRPr>
          </a:p>
          <a:p>
            <a:r>
              <a:rPr lang="fr-FR" b="1" dirty="0">
                <a:latin typeface="Cambria" pitchFamily="18" charset="0"/>
              </a:rPr>
              <a:t>Ahmed AYADI</a:t>
            </a:r>
          </a:p>
          <a:p>
            <a:r>
              <a:rPr lang="fr-FR" b="1" dirty="0">
                <a:latin typeface="Cambria" pitchFamily="18" charset="0"/>
              </a:rPr>
              <a:t>Ahmed ABDELWAHEB</a:t>
            </a:r>
          </a:p>
          <a:p>
            <a:r>
              <a:rPr lang="fr-FR" b="1" dirty="0">
                <a:latin typeface="Cambria" pitchFamily="18" charset="0"/>
              </a:rPr>
              <a:t>Karim KAMMOUN</a:t>
            </a:r>
          </a:p>
          <a:p>
            <a:endParaRPr lang="fr-FR" dirty="0"/>
          </a:p>
        </p:txBody>
      </p:sp>
      <p:sp>
        <p:nvSpPr>
          <p:cNvPr id="15" name="ZoneTexte 14"/>
          <p:cNvSpPr txBox="1"/>
          <p:nvPr/>
        </p:nvSpPr>
        <p:spPr>
          <a:xfrm>
            <a:off x="4907213" y="3148072"/>
            <a:ext cx="4101210" cy="1200329"/>
          </a:xfrm>
          <a:prstGeom prst="rect">
            <a:avLst/>
          </a:prstGeom>
          <a:noFill/>
        </p:spPr>
        <p:txBody>
          <a:bodyPr wrap="square" rtlCol="0">
            <a:spAutoFit/>
          </a:bodyPr>
          <a:lstStyle/>
          <a:p>
            <a:pPr algn="just"/>
            <a:endParaRPr lang="fr-FR" b="1" dirty="0">
              <a:solidFill>
                <a:srgbClr val="003F78"/>
              </a:solidFill>
              <a:latin typeface="Cambria" pitchFamily="18" charset="0"/>
            </a:endParaRPr>
          </a:p>
          <a:p>
            <a:r>
              <a:rPr lang="en-CA" b="1" dirty="0">
                <a:solidFill>
                  <a:srgbClr val="0070C0"/>
                </a:solidFill>
              </a:rPr>
              <a:t>Supervisor</a:t>
            </a:r>
            <a:r>
              <a:rPr lang="en-CA" dirty="0"/>
              <a:t> : </a:t>
            </a:r>
            <a:r>
              <a:rPr lang="fr-FR" b="1" dirty="0"/>
              <a:t>Mr. Nouri Ahmed SAIID</a:t>
            </a:r>
          </a:p>
          <a:p>
            <a:endParaRPr lang="fr-FR" dirty="0"/>
          </a:p>
          <a:p>
            <a:r>
              <a:rPr lang="en-CA" dirty="0">
                <a:solidFill>
                  <a:srgbClr val="0070C0"/>
                </a:solidFill>
              </a:rPr>
              <a:t> </a:t>
            </a:r>
            <a:r>
              <a:rPr lang="en-CA" b="1" dirty="0">
                <a:solidFill>
                  <a:srgbClr val="0070C0"/>
                </a:solidFill>
              </a:rPr>
              <a:t>Examiner</a:t>
            </a:r>
            <a:r>
              <a:rPr lang="en-CA" b="1" dirty="0">
                <a:solidFill>
                  <a:srgbClr val="002060"/>
                </a:solidFill>
              </a:rPr>
              <a:t> </a:t>
            </a:r>
            <a:r>
              <a:rPr lang="fr-FR" dirty="0"/>
              <a:t>: </a:t>
            </a:r>
            <a:r>
              <a:rPr lang="fr-FR" b="1" dirty="0"/>
              <a:t>Ms. </a:t>
            </a:r>
            <a:r>
              <a:rPr lang="fr-FR" b="1" dirty="0" err="1"/>
              <a:t>Sinda</a:t>
            </a:r>
            <a:r>
              <a:rPr lang="fr-FR" b="1" dirty="0"/>
              <a:t> ALOUI</a:t>
            </a:r>
          </a:p>
        </p:txBody>
      </p:sp>
      <p:pic>
        <p:nvPicPr>
          <p:cNvPr id="1027" name="Image 1" descr="École nationale d'ingénieurs de Sfax — Wikipédia">
            <a:extLst>
              <a:ext uri="{FF2B5EF4-FFF2-40B4-BE49-F238E27FC236}">
                <a16:creationId xmlns:a16="http://schemas.microsoft.com/office/drawing/2014/main" xmlns="" id="{12429067-6A8F-4E34-A619-A86F56875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52058"/>
            <a:ext cx="1368152" cy="92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a:extLst>
              <a:ext uri="{FF2B5EF4-FFF2-40B4-BE49-F238E27FC236}">
                <a16:creationId xmlns:a16="http://schemas.microsoft.com/office/drawing/2014/main" xmlns="" id="{0AB75A7A-4013-4202-A2AC-7900393075C6}"/>
              </a:ext>
            </a:extLst>
          </p:cNvPr>
          <p:cNvSpPr txBox="1"/>
          <p:nvPr/>
        </p:nvSpPr>
        <p:spPr>
          <a:xfrm>
            <a:off x="1619672" y="1484784"/>
            <a:ext cx="6264696" cy="1523494"/>
          </a:xfrm>
          <a:prstGeom prst="rect">
            <a:avLst/>
          </a:prstGeom>
          <a:noFill/>
        </p:spPr>
        <p:txBody>
          <a:bodyPr wrap="square" rtlCol="0">
            <a:spAutoFit/>
          </a:bodyPr>
          <a:lstStyle/>
          <a:p>
            <a:pPr algn="ctr"/>
            <a:r>
              <a:rPr lang="en-US" sz="2500" b="1" dirty="0">
                <a:solidFill>
                  <a:srgbClr val="C00000"/>
                </a:solidFill>
              </a:rPr>
              <a:t>Creating Smart IoT Systems:</a:t>
            </a:r>
            <a:endParaRPr lang="fr-FR" sz="2500" dirty="0">
              <a:solidFill>
                <a:srgbClr val="C00000"/>
              </a:solidFill>
            </a:endParaRPr>
          </a:p>
          <a:p>
            <a:pPr algn="ctr"/>
            <a:r>
              <a:rPr lang="en-US" sz="2500" b="1" dirty="0">
                <a:solidFill>
                  <a:srgbClr val="C00000"/>
                </a:solidFill>
              </a:rPr>
              <a:t>From Local Web Servers to Cloud-Connected Solutions</a:t>
            </a:r>
            <a:endParaRPr lang="fr-FR" sz="2500" dirty="0">
              <a:solidFill>
                <a:srgbClr val="C00000"/>
              </a:solidFill>
            </a:endParaRPr>
          </a:p>
          <a:p>
            <a:endParaRPr lang="fr-FR" dirty="0"/>
          </a:p>
        </p:txBody>
      </p:sp>
      <p:pic>
        <p:nvPicPr>
          <p:cNvPr id="1028" name="Picture 4">
            <a:extLst>
              <a:ext uri="{FF2B5EF4-FFF2-40B4-BE49-F238E27FC236}">
                <a16:creationId xmlns:a16="http://schemas.microsoft.com/office/drawing/2014/main" xmlns="" id="{C01A022F-F9D9-4D39-AEA7-E08B6CE2FF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9155" y="0"/>
            <a:ext cx="134710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txBox="1">
            <a:spLocks noGrp="1"/>
          </p:cNvSpPr>
          <p:nvPr>
            <p:ph type="title"/>
          </p:nvPr>
        </p:nvSpPr>
        <p:spPr>
          <a:xfrm>
            <a:off x="1643062" y="1744568"/>
            <a:ext cx="5857875" cy="707886"/>
          </a:xfrm>
          <a:prstGeom prst="rect">
            <a:avLst/>
          </a:prstGeom>
          <a:noFill/>
        </p:spPr>
        <p:txBody>
          <a:bodyPr wrap="square" rtlCol="0">
            <a:spAutoFit/>
          </a:bodyPr>
          <a:lstStyle/>
          <a:p>
            <a:r>
              <a:rPr lang="fr-FR" sz="4000" dirty="0">
                <a:solidFill>
                  <a:schemeClr val="bg1"/>
                </a:solidFill>
                <a:latin typeface="Arial" pitchFamily="34" charset="0"/>
                <a:cs typeface="Arial" pitchFamily="34" charset="0"/>
              </a:rPr>
              <a:t>Etude et conception</a:t>
            </a:r>
          </a:p>
        </p:txBody>
      </p:sp>
      <p:sp>
        <p:nvSpPr>
          <p:cNvPr id="24" name="ZoneTexte 23"/>
          <p:cNvSpPr txBox="1"/>
          <p:nvPr/>
        </p:nvSpPr>
        <p:spPr>
          <a:xfrm>
            <a:off x="7929586" y="6215082"/>
            <a:ext cx="1071570" cy="369332"/>
          </a:xfrm>
          <a:prstGeom prst="rect">
            <a:avLst/>
          </a:prstGeom>
          <a:solidFill>
            <a:schemeClr val="bg1"/>
          </a:solidFill>
        </p:spPr>
        <p:txBody>
          <a:bodyPr wrap="square" rtlCol="0">
            <a:spAutoFit/>
          </a:bodyPr>
          <a:lstStyle/>
          <a:p>
            <a:endParaRPr lang="fr-FR" dirty="0"/>
          </a:p>
        </p:txBody>
      </p:sp>
      <p:sp>
        <p:nvSpPr>
          <p:cNvPr id="2" name="Rectangle 1">
            <a:extLst>
              <a:ext uri="{FF2B5EF4-FFF2-40B4-BE49-F238E27FC236}">
                <a16:creationId xmlns:a16="http://schemas.microsoft.com/office/drawing/2014/main" xmlns="" id="{6B33215A-7BF9-4E37-86B3-5274E7627107}"/>
              </a:ext>
            </a:extLst>
          </p:cNvPr>
          <p:cNvSpPr/>
          <p:nvPr/>
        </p:nvSpPr>
        <p:spPr>
          <a:xfrm>
            <a:off x="467544" y="1556792"/>
            <a:ext cx="1220078" cy="375552"/>
          </a:xfrm>
          <a:prstGeom prst="rect">
            <a:avLst/>
          </a:prstGeom>
        </p:spPr>
        <p:txBody>
          <a:bodyPr wrap="non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DNS server</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27D8F673-6266-484F-939B-F2409FF25B48}"/>
              </a:ext>
            </a:extLst>
          </p:cNvPr>
          <p:cNvSpPr>
            <a:spLocks noChangeArrowheads="1"/>
          </p:cNvSpPr>
          <p:nvPr/>
        </p:nvSpPr>
        <p:spPr bwMode="auto">
          <a:xfrm>
            <a:off x="107504" y="1160470"/>
            <a:ext cx="22637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Explain in brief what is an </a:t>
            </a:r>
            <a:r>
              <a:rPr kumimoji="0" lang="en-US" altLang="fr-FR" sz="10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ip</a:t>
            </a:r>
            <a:r>
              <a:rPr kumimoji="0" lang="en-US" altLang="fr-FR" sz="1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address</a:t>
            </a:r>
            <a:endParaRPr kumimoji="0" lang="fr-FR" altLang="fr-FR" sz="1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49" name="Image 44" descr="ip">
            <a:extLst>
              <a:ext uri="{FF2B5EF4-FFF2-40B4-BE49-F238E27FC236}">
                <a16:creationId xmlns:a16="http://schemas.microsoft.com/office/drawing/2014/main" xmlns="" id="{F893D443-A1F9-4937-9924-D27C8FD0F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9" y="1340768"/>
            <a:ext cx="4293122" cy="26098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xmlns="" id="{D1185C0D-0A1A-4D8E-A2C9-E9B5EE3B499D}"/>
              </a:ext>
            </a:extLst>
          </p:cNvPr>
          <p:cNvSpPr/>
          <p:nvPr/>
        </p:nvSpPr>
        <p:spPr>
          <a:xfrm>
            <a:off x="-1" y="1935472"/>
            <a:ext cx="4572000" cy="1015663"/>
          </a:xfrm>
          <a:prstGeom prst="rect">
            <a:avLst/>
          </a:prstGeom>
        </p:spPr>
        <p:txBody>
          <a:bodyPr>
            <a:spAutoFit/>
          </a:bodyPr>
          <a:lstStyle/>
          <a:p>
            <a:pPr algn="just"/>
            <a:r>
              <a:rPr lang="en-US" sz="1500" dirty="0">
                <a:latin typeface="Calibri" panose="020F0502020204030204" pitchFamily="34" charset="0"/>
                <a:ea typeface="Calibri" panose="020F0502020204030204" pitchFamily="34" charset="0"/>
                <a:cs typeface="Arial" panose="020B0604020202020204" pitchFamily="34" charset="0"/>
              </a:rPr>
              <a:t>It’s give us the location of </a:t>
            </a:r>
            <a:r>
              <a:rPr lang="en-US" sz="1500" dirty="0" err="1">
                <a:latin typeface="Calibri" panose="020F0502020204030204" pitchFamily="34" charset="0"/>
                <a:ea typeface="Calibri" panose="020F0502020204030204" pitchFamily="34" charset="0"/>
                <a:cs typeface="Arial" panose="020B0604020202020204" pitchFamily="34" charset="0"/>
              </a:rPr>
              <a:t>anydevice</a:t>
            </a:r>
            <a:r>
              <a:rPr lang="en-US" sz="1500" dirty="0">
                <a:latin typeface="Calibri" panose="020F0502020204030204" pitchFamily="34" charset="0"/>
                <a:ea typeface="Calibri" panose="020F0502020204030204" pitchFamily="34" charset="0"/>
                <a:cs typeface="Arial" panose="020B0604020202020204" pitchFamily="34" charset="0"/>
              </a:rPr>
              <a:t> on a network which mean in order to have communication with other devices on  a network a device need to have an </a:t>
            </a:r>
            <a:r>
              <a:rPr lang="en-US" sz="1500" dirty="0" err="1">
                <a:latin typeface="Calibri" panose="020F0502020204030204" pitchFamily="34" charset="0"/>
                <a:ea typeface="Calibri" panose="020F0502020204030204" pitchFamily="34" charset="0"/>
                <a:cs typeface="Arial" panose="020B0604020202020204" pitchFamily="34" charset="0"/>
              </a:rPr>
              <a:t>ip</a:t>
            </a:r>
            <a:r>
              <a:rPr lang="en-US" sz="1500" dirty="0">
                <a:latin typeface="Calibri" panose="020F0502020204030204" pitchFamily="34" charset="0"/>
                <a:ea typeface="Calibri" panose="020F0502020204030204" pitchFamily="34" charset="0"/>
                <a:cs typeface="Arial" panose="020B0604020202020204" pitchFamily="34" charset="0"/>
              </a:rPr>
              <a:t> address otherwise no communication will take place</a:t>
            </a:r>
            <a:endParaRPr lang="fr-FR" sz="1500" dirty="0"/>
          </a:p>
        </p:txBody>
      </p:sp>
      <p:pic>
        <p:nvPicPr>
          <p:cNvPr id="22" name="Image 21">
            <a:extLst>
              <a:ext uri="{FF2B5EF4-FFF2-40B4-BE49-F238E27FC236}">
                <a16:creationId xmlns:a16="http://schemas.microsoft.com/office/drawing/2014/main" xmlns="" id="{8B92CB89-C9A1-4FBA-8ADF-C1AE5A7020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87622" y="4011496"/>
            <a:ext cx="4933950" cy="2388252"/>
          </a:xfrm>
          <a:prstGeom prst="rect">
            <a:avLst/>
          </a:prstGeom>
          <a:noFill/>
          <a:ln>
            <a:noFill/>
          </a:ln>
        </p:spPr>
      </p:pic>
      <p:sp>
        <p:nvSpPr>
          <p:cNvPr id="10" name="Rectangle 9">
            <a:extLst>
              <a:ext uri="{FF2B5EF4-FFF2-40B4-BE49-F238E27FC236}">
                <a16:creationId xmlns:a16="http://schemas.microsoft.com/office/drawing/2014/main" xmlns="" id="{FE3E29A8-49F5-4C95-9507-09C75237D897}"/>
              </a:ext>
            </a:extLst>
          </p:cNvPr>
          <p:cNvSpPr/>
          <p:nvPr/>
        </p:nvSpPr>
        <p:spPr>
          <a:xfrm>
            <a:off x="1428728" y="301604"/>
            <a:ext cx="4007368" cy="707886"/>
          </a:xfrm>
          <a:prstGeom prst="rect">
            <a:avLst/>
          </a:prstGeom>
        </p:spPr>
        <p:txBody>
          <a:bodyPr wrap="square">
            <a:spAutoFit/>
          </a:bodyPr>
          <a:lstStyle/>
          <a:p>
            <a:r>
              <a:rPr lang="fr-FR" sz="4000" b="1" dirty="0">
                <a:solidFill>
                  <a:schemeClr val="bg1"/>
                </a:solidFill>
                <a:latin typeface="Arial" pitchFamily="34" charset="0"/>
                <a:cs typeface="Arial" pitchFamily="34" charset="0"/>
              </a:rPr>
              <a:t>DNS Server</a:t>
            </a:r>
            <a:endParaRPr lang="fr-FR" sz="4000" b="1" dirty="0">
              <a:latin typeface="Arial" pitchFamily="34" charset="0"/>
              <a:cs typeface="Arial" pitchFamily="34" charset="0"/>
            </a:endParaRPr>
          </a:p>
        </p:txBody>
      </p:sp>
      <p:sp>
        <p:nvSpPr>
          <p:cNvPr id="11" name="Rectangle 10">
            <a:extLst>
              <a:ext uri="{FF2B5EF4-FFF2-40B4-BE49-F238E27FC236}">
                <a16:creationId xmlns:a16="http://schemas.microsoft.com/office/drawing/2014/main" xmlns="" id="{21C64C18-8B22-422F-B53D-5E2D6CE0EF99}"/>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9</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7929586" y="6286520"/>
            <a:ext cx="1214414" cy="369332"/>
          </a:xfrm>
          <a:prstGeom prst="rect">
            <a:avLst/>
          </a:prstGeom>
          <a:solidFill>
            <a:schemeClr val="bg1"/>
          </a:solidFill>
        </p:spPr>
        <p:txBody>
          <a:bodyPr wrap="square" rtlCol="0">
            <a:spAutoFit/>
          </a:bodyPr>
          <a:lstStyle/>
          <a:p>
            <a:endParaRPr lang="fr-FR" dirty="0"/>
          </a:p>
        </p:txBody>
      </p:sp>
      <p:pic>
        <p:nvPicPr>
          <p:cNvPr id="19" name="Image 18">
            <a:extLst>
              <a:ext uri="{FF2B5EF4-FFF2-40B4-BE49-F238E27FC236}">
                <a16:creationId xmlns:a16="http://schemas.microsoft.com/office/drawing/2014/main" xmlns="" id="{68D7363A-3976-4150-B128-1E6130F2FDF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9422" y="1542111"/>
            <a:ext cx="2884426" cy="1958897"/>
          </a:xfrm>
          <a:prstGeom prst="rect">
            <a:avLst/>
          </a:prstGeom>
          <a:noFill/>
          <a:ln>
            <a:noFill/>
          </a:ln>
        </p:spPr>
      </p:pic>
      <p:sp>
        <p:nvSpPr>
          <p:cNvPr id="2" name="Rectangle 1">
            <a:extLst>
              <a:ext uri="{FF2B5EF4-FFF2-40B4-BE49-F238E27FC236}">
                <a16:creationId xmlns:a16="http://schemas.microsoft.com/office/drawing/2014/main" xmlns="" id="{653F0B46-628B-4B14-A054-29948C598F23}"/>
              </a:ext>
            </a:extLst>
          </p:cNvPr>
          <p:cNvSpPr/>
          <p:nvPr/>
        </p:nvSpPr>
        <p:spPr>
          <a:xfrm>
            <a:off x="395536" y="1139803"/>
            <a:ext cx="3456384" cy="375552"/>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Forward Proxy and reverse proxy</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0" name="Image 19">
            <a:extLst>
              <a:ext uri="{FF2B5EF4-FFF2-40B4-BE49-F238E27FC236}">
                <a16:creationId xmlns:a16="http://schemas.microsoft.com/office/drawing/2014/main" xmlns="" id="{75BD8EE5-062F-44A4-B09E-A7C049D54F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65510" y="1519879"/>
            <a:ext cx="2645027" cy="1981200"/>
          </a:xfrm>
          <a:prstGeom prst="rect">
            <a:avLst/>
          </a:prstGeom>
          <a:noFill/>
          <a:ln>
            <a:noFill/>
          </a:ln>
        </p:spPr>
      </p:pic>
      <p:pic>
        <p:nvPicPr>
          <p:cNvPr id="21" name="Image 20">
            <a:extLst>
              <a:ext uri="{FF2B5EF4-FFF2-40B4-BE49-F238E27FC236}">
                <a16:creationId xmlns:a16="http://schemas.microsoft.com/office/drawing/2014/main" xmlns="" id="{3F2737A9-C64A-4761-893D-13DAE80B6D1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49356" y="1515355"/>
            <a:ext cx="2787140" cy="2013185"/>
          </a:xfrm>
          <a:prstGeom prst="rect">
            <a:avLst/>
          </a:prstGeom>
          <a:noFill/>
          <a:ln>
            <a:noFill/>
          </a:ln>
        </p:spPr>
      </p:pic>
      <p:pic>
        <p:nvPicPr>
          <p:cNvPr id="22" name="Image 21">
            <a:extLst>
              <a:ext uri="{FF2B5EF4-FFF2-40B4-BE49-F238E27FC236}">
                <a16:creationId xmlns:a16="http://schemas.microsoft.com/office/drawing/2014/main" xmlns="" id="{29B3FFAA-3897-4F01-9DC7-7F1E8A78A15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10827" y="3811851"/>
            <a:ext cx="4017157" cy="2205329"/>
          </a:xfrm>
          <a:prstGeom prst="rect">
            <a:avLst/>
          </a:prstGeom>
          <a:noFill/>
          <a:ln>
            <a:noFill/>
          </a:ln>
        </p:spPr>
      </p:pic>
      <p:pic>
        <p:nvPicPr>
          <p:cNvPr id="23" name="Image 22">
            <a:extLst>
              <a:ext uri="{FF2B5EF4-FFF2-40B4-BE49-F238E27FC236}">
                <a16:creationId xmlns:a16="http://schemas.microsoft.com/office/drawing/2014/main" xmlns="" id="{4CCA72B3-2956-430B-BF09-58B5F117878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866023" y="3797856"/>
            <a:ext cx="3867150" cy="2219325"/>
          </a:xfrm>
          <a:prstGeom prst="rect">
            <a:avLst/>
          </a:prstGeom>
          <a:noFill/>
          <a:ln>
            <a:noFill/>
          </a:ln>
        </p:spPr>
      </p:pic>
      <p:sp>
        <p:nvSpPr>
          <p:cNvPr id="13" name="Rectangle 12">
            <a:extLst>
              <a:ext uri="{FF2B5EF4-FFF2-40B4-BE49-F238E27FC236}">
                <a16:creationId xmlns:a16="http://schemas.microsoft.com/office/drawing/2014/main" xmlns="" id="{D603C6C0-F4CD-4C6B-A8A5-30BF517502E3}"/>
              </a:ext>
            </a:extLst>
          </p:cNvPr>
          <p:cNvSpPr/>
          <p:nvPr/>
        </p:nvSpPr>
        <p:spPr>
          <a:xfrm>
            <a:off x="1212704" y="301604"/>
            <a:ext cx="8039816" cy="595932"/>
          </a:xfrm>
          <a:prstGeom prst="rect">
            <a:avLst/>
          </a:prstGeom>
        </p:spPr>
        <p:txBody>
          <a:bodyPr wrap="square">
            <a:spAutoFit/>
          </a:bodyPr>
          <a:lstStyle/>
          <a:p>
            <a:pPr>
              <a:lnSpc>
                <a:spcPct val="107000"/>
              </a:lnSpc>
              <a:spcAft>
                <a:spcPts val="800"/>
              </a:spcAft>
            </a:pPr>
            <a:r>
              <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rPr>
              <a:t>Forward Proxy and reverse proxy</a:t>
            </a:r>
            <a:endParaRPr lang="fr-F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xmlns="" id="{D6BF8D50-C87D-4A69-82E7-EED7B921C789}"/>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10</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E1F3A93-45F9-484A-B2A6-96AA50986F68}"/>
              </a:ext>
            </a:extLst>
          </p:cNvPr>
          <p:cNvSpPr/>
          <p:nvPr/>
        </p:nvSpPr>
        <p:spPr>
          <a:xfrm>
            <a:off x="333616" y="1040542"/>
            <a:ext cx="1358064" cy="369332"/>
          </a:xfrm>
          <a:prstGeom prst="rect">
            <a:avLst/>
          </a:prstGeom>
        </p:spPr>
        <p:txBody>
          <a:bodyPr wrap="none">
            <a:spAutoFit/>
          </a:bodyPr>
          <a:lstStyle/>
          <a:p>
            <a:r>
              <a:rPr lang="fr-FR" dirty="0">
                <a:latin typeface="Times New Roman" panose="02020603050405020304" pitchFamily="18" charset="0"/>
                <a:ea typeface="Times New Roman" panose="02020603050405020304" pitchFamily="18" charset="0"/>
              </a:rPr>
              <a:t>VPN servers</a:t>
            </a:r>
            <a:endParaRPr lang="fr-FR" sz="1800" dirty="0">
              <a:effectLst/>
              <a:latin typeface="Times New Roman" panose="02020603050405020304" pitchFamily="18" charset="0"/>
              <a:ea typeface="Times New Roman" panose="02020603050405020304" pitchFamily="18" charset="0"/>
            </a:endParaRPr>
          </a:p>
        </p:txBody>
      </p:sp>
      <p:pic>
        <p:nvPicPr>
          <p:cNvPr id="14" name="Image 13">
            <a:extLst>
              <a:ext uri="{FF2B5EF4-FFF2-40B4-BE49-F238E27FC236}">
                <a16:creationId xmlns:a16="http://schemas.microsoft.com/office/drawing/2014/main" xmlns="" id="{EDE43635-E0F3-4A1A-83C4-67FCF107BF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3375" y="1479743"/>
            <a:ext cx="3905250" cy="2162175"/>
          </a:xfrm>
          <a:prstGeom prst="rect">
            <a:avLst/>
          </a:prstGeom>
          <a:noFill/>
          <a:ln>
            <a:noFill/>
          </a:ln>
        </p:spPr>
      </p:pic>
      <p:pic>
        <p:nvPicPr>
          <p:cNvPr id="15" name="Image 14">
            <a:extLst>
              <a:ext uri="{FF2B5EF4-FFF2-40B4-BE49-F238E27FC236}">
                <a16:creationId xmlns:a16="http://schemas.microsoft.com/office/drawing/2014/main" xmlns="" id="{54E929B4-1609-48CC-B1C9-5A6D48274EB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72754"/>
            <a:ext cx="3905250" cy="2143125"/>
          </a:xfrm>
          <a:prstGeom prst="rect">
            <a:avLst/>
          </a:prstGeom>
          <a:noFill/>
          <a:ln>
            <a:noFill/>
          </a:ln>
        </p:spPr>
      </p:pic>
      <p:pic>
        <p:nvPicPr>
          <p:cNvPr id="16" name="Image 15">
            <a:extLst>
              <a:ext uri="{FF2B5EF4-FFF2-40B4-BE49-F238E27FC236}">
                <a16:creationId xmlns:a16="http://schemas.microsoft.com/office/drawing/2014/main" xmlns="" id="{2D29E862-6CBE-4102-85D8-3A5E1FD47B0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88878" y="3858592"/>
            <a:ext cx="4067175" cy="2228850"/>
          </a:xfrm>
          <a:prstGeom prst="rect">
            <a:avLst/>
          </a:prstGeom>
          <a:noFill/>
          <a:ln>
            <a:noFill/>
          </a:ln>
        </p:spPr>
      </p:pic>
      <p:sp>
        <p:nvSpPr>
          <p:cNvPr id="3" name="Rectangle 2">
            <a:extLst>
              <a:ext uri="{FF2B5EF4-FFF2-40B4-BE49-F238E27FC236}">
                <a16:creationId xmlns:a16="http://schemas.microsoft.com/office/drawing/2014/main" xmlns="" id="{D24E5B90-CD95-489E-8671-DF942CED5126}"/>
              </a:ext>
            </a:extLst>
          </p:cNvPr>
          <p:cNvSpPr/>
          <p:nvPr/>
        </p:nvSpPr>
        <p:spPr>
          <a:xfrm>
            <a:off x="-108520" y="6029867"/>
            <a:ext cx="8424936" cy="774507"/>
          </a:xfrm>
          <a:prstGeom prst="rect">
            <a:avLst/>
          </a:prstGeom>
        </p:spPr>
        <p:txBody>
          <a:bodyPr wrap="square">
            <a:spAutoFit/>
          </a:bodyPr>
          <a:lstStyle/>
          <a:p>
            <a:pPr algn="ct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Servers can be even computers or electronic boards but they are </a:t>
            </a:r>
          </a:p>
          <a:p>
            <a:pPr algn="ct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meant for small tasks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Rectangle 9">
            <a:extLst>
              <a:ext uri="{FF2B5EF4-FFF2-40B4-BE49-F238E27FC236}">
                <a16:creationId xmlns:a16="http://schemas.microsoft.com/office/drawing/2014/main" xmlns="" id="{8907093B-2CB7-49F7-ADAD-0589E8DBDDDD}"/>
              </a:ext>
            </a:extLst>
          </p:cNvPr>
          <p:cNvSpPr/>
          <p:nvPr/>
        </p:nvSpPr>
        <p:spPr>
          <a:xfrm>
            <a:off x="1428728" y="301604"/>
            <a:ext cx="4007368" cy="707886"/>
          </a:xfrm>
          <a:prstGeom prst="rect">
            <a:avLst/>
          </a:prstGeom>
        </p:spPr>
        <p:txBody>
          <a:bodyPr wrap="square">
            <a:spAutoFit/>
          </a:bodyPr>
          <a:lstStyle/>
          <a:p>
            <a:r>
              <a:rPr lang="fr-FR" sz="4000" b="1" dirty="0">
                <a:solidFill>
                  <a:schemeClr val="bg1"/>
                </a:solidFill>
                <a:latin typeface="Arial" pitchFamily="34" charset="0"/>
                <a:cs typeface="Arial" pitchFamily="34" charset="0"/>
              </a:rPr>
              <a:t>VPN Servers</a:t>
            </a:r>
            <a:endParaRPr lang="fr-FR" sz="4000" b="1" dirty="0">
              <a:latin typeface="Arial" pitchFamily="34" charset="0"/>
              <a:cs typeface="Arial" pitchFamily="34" charset="0"/>
            </a:endParaRPr>
          </a:p>
        </p:txBody>
      </p:sp>
      <p:sp>
        <p:nvSpPr>
          <p:cNvPr id="9" name="Rectangle 8">
            <a:extLst>
              <a:ext uri="{FF2B5EF4-FFF2-40B4-BE49-F238E27FC236}">
                <a16:creationId xmlns:a16="http://schemas.microsoft.com/office/drawing/2014/main" xmlns="" id="{F5C8C3E8-D86B-4D12-95F9-1CA0473F15F9}"/>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11</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xmlns="" id="{01570E93-4529-4399-829A-633E6E55539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73424"/>
            <a:ext cx="3240360" cy="2231640"/>
          </a:xfrm>
          <a:prstGeom prst="rect">
            <a:avLst/>
          </a:prstGeom>
          <a:noFill/>
          <a:ln>
            <a:noFill/>
          </a:ln>
        </p:spPr>
      </p:pic>
      <p:pic>
        <p:nvPicPr>
          <p:cNvPr id="11" name="Image 10">
            <a:extLst>
              <a:ext uri="{FF2B5EF4-FFF2-40B4-BE49-F238E27FC236}">
                <a16:creationId xmlns:a16="http://schemas.microsoft.com/office/drawing/2014/main" xmlns="" id="{BF8612CA-672B-44C4-B808-B2C6E1214A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71897" y="1773423"/>
            <a:ext cx="3777009" cy="2172411"/>
          </a:xfrm>
          <a:prstGeom prst="rect">
            <a:avLst/>
          </a:prstGeom>
          <a:noFill/>
          <a:ln>
            <a:noFill/>
          </a:ln>
        </p:spPr>
      </p:pic>
      <p:sp>
        <p:nvSpPr>
          <p:cNvPr id="2" name="Rectangle 1">
            <a:extLst>
              <a:ext uri="{FF2B5EF4-FFF2-40B4-BE49-F238E27FC236}">
                <a16:creationId xmlns:a16="http://schemas.microsoft.com/office/drawing/2014/main" xmlns="" id="{1FC9A8E8-EDC7-4DE3-9227-E5B53DCC8ACF}"/>
              </a:ext>
            </a:extLst>
          </p:cNvPr>
          <p:cNvSpPr/>
          <p:nvPr/>
        </p:nvSpPr>
        <p:spPr>
          <a:xfrm>
            <a:off x="3172002" y="1236550"/>
            <a:ext cx="1550040" cy="375552"/>
          </a:xfrm>
          <a:prstGeom prst="rect">
            <a:avLst/>
          </a:prstGeom>
        </p:spPr>
        <p:txBody>
          <a:bodyPr wrap="non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Otherwise this</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Image 11">
            <a:extLst>
              <a:ext uri="{FF2B5EF4-FFF2-40B4-BE49-F238E27FC236}">
                <a16:creationId xmlns:a16="http://schemas.microsoft.com/office/drawing/2014/main" xmlns="" id="{4B3AFED7-0995-41E1-A8BD-786D225DB96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833572" y="4206660"/>
            <a:ext cx="3676650" cy="2172411"/>
          </a:xfrm>
          <a:prstGeom prst="rect">
            <a:avLst/>
          </a:prstGeom>
          <a:noFill/>
          <a:ln>
            <a:noFill/>
          </a:ln>
        </p:spPr>
      </p:pic>
      <p:sp>
        <p:nvSpPr>
          <p:cNvPr id="9" name="Flèche : droite 8">
            <a:extLst>
              <a:ext uri="{FF2B5EF4-FFF2-40B4-BE49-F238E27FC236}">
                <a16:creationId xmlns:a16="http://schemas.microsoft.com/office/drawing/2014/main" xmlns="" id="{170D0330-59D2-41F6-BEA4-3A53D1F9DD97}"/>
              </a:ext>
            </a:extLst>
          </p:cNvPr>
          <p:cNvSpPr/>
          <p:nvPr/>
        </p:nvSpPr>
        <p:spPr>
          <a:xfrm>
            <a:off x="1043608" y="5084055"/>
            <a:ext cx="97210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xmlns="" id="{5856EEE9-1060-4DA7-87ED-2F5A261FD562}"/>
              </a:ext>
            </a:extLst>
          </p:cNvPr>
          <p:cNvSpPr/>
          <p:nvPr/>
        </p:nvSpPr>
        <p:spPr>
          <a:xfrm>
            <a:off x="1428728" y="301604"/>
            <a:ext cx="4007368" cy="707886"/>
          </a:xfrm>
          <a:prstGeom prst="rect">
            <a:avLst/>
          </a:prstGeom>
        </p:spPr>
        <p:txBody>
          <a:bodyPr wrap="square">
            <a:spAutoFit/>
          </a:bodyPr>
          <a:lstStyle/>
          <a:p>
            <a:r>
              <a:rPr lang="fr-FR" sz="4000" b="1" dirty="0">
                <a:solidFill>
                  <a:schemeClr val="bg1"/>
                </a:solidFill>
                <a:latin typeface="Arial" pitchFamily="34" charset="0"/>
                <a:cs typeface="Arial" pitchFamily="34" charset="0"/>
              </a:rPr>
              <a:t>Server</a:t>
            </a:r>
            <a:endParaRPr lang="fr-FR" sz="4000" b="1" dirty="0">
              <a:latin typeface="Arial" pitchFamily="34" charset="0"/>
              <a:cs typeface="Arial" pitchFamily="34" charset="0"/>
            </a:endParaRPr>
          </a:p>
        </p:txBody>
      </p:sp>
      <p:sp>
        <p:nvSpPr>
          <p:cNvPr id="14" name="Rectangle 13">
            <a:extLst>
              <a:ext uri="{FF2B5EF4-FFF2-40B4-BE49-F238E27FC236}">
                <a16:creationId xmlns:a16="http://schemas.microsoft.com/office/drawing/2014/main" xmlns="" id="{22C8C92D-6592-4653-84CF-0E6C51E8847D}"/>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12</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59632" y="332656"/>
            <a:ext cx="5915000" cy="720080"/>
          </a:xfrm>
        </p:spPr>
        <p:txBody>
          <a:bodyPr/>
          <a:lstStyle/>
          <a:p>
            <a:pPr algn="l"/>
            <a:r>
              <a:rPr lang="fr-FR" sz="3500" b="1" dirty="0">
                <a:solidFill>
                  <a:schemeClr val="bg1"/>
                </a:solidFill>
              </a:rPr>
              <a:t>ESP32</a:t>
            </a:r>
          </a:p>
        </p:txBody>
      </p:sp>
      <p:pic>
        <p:nvPicPr>
          <p:cNvPr id="4" name="Espace réservé du contenu 3" descr="ESP32 Web Server Using SPIFFS (SPI Flash File System), 58% OFF">
            <a:extLst>
              <a:ext uri="{FF2B5EF4-FFF2-40B4-BE49-F238E27FC236}">
                <a16:creationId xmlns:a16="http://schemas.microsoft.com/office/drawing/2014/main" xmlns="" id="{FFC39574-D661-464B-AFA0-DB56046AB121}"/>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412776"/>
            <a:ext cx="6336704" cy="4680290"/>
          </a:xfrm>
          <a:prstGeom prst="rect">
            <a:avLst/>
          </a:prstGeom>
          <a:noFill/>
          <a:ln>
            <a:noFill/>
          </a:ln>
        </p:spPr>
      </p:pic>
      <p:sp>
        <p:nvSpPr>
          <p:cNvPr id="5" name="Rectangle 4">
            <a:extLst>
              <a:ext uri="{FF2B5EF4-FFF2-40B4-BE49-F238E27FC236}">
                <a16:creationId xmlns:a16="http://schemas.microsoft.com/office/drawing/2014/main" xmlns="" id="{5C613BE8-3A32-418C-9EE3-4893C9D70D31}"/>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13</a:t>
            </a:r>
          </a:p>
        </p:txBody>
      </p:sp>
    </p:spTree>
    <p:extLst>
      <p:ext uri="{BB962C8B-B14F-4D97-AF65-F5344CB8AC3E}">
        <p14:creationId xmlns:p14="http://schemas.microsoft.com/office/powerpoint/2010/main" val="38562188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59632" y="332656"/>
            <a:ext cx="3466728" cy="922114"/>
          </a:xfrm>
        </p:spPr>
        <p:txBody>
          <a:bodyPr/>
          <a:lstStyle/>
          <a:p>
            <a:pPr algn="l"/>
            <a:r>
              <a:rPr lang="fr-FR" sz="3500" b="1" dirty="0">
                <a:solidFill>
                  <a:schemeClr val="bg1"/>
                </a:solidFill>
              </a:rPr>
              <a:t>Connectivity</a:t>
            </a:r>
          </a:p>
        </p:txBody>
      </p:sp>
      <p:pic>
        <p:nvPicPr>
          <p:cNvPr id="4" name="Espace réservé du contenu 3">
            <a:extLst>
              <a:ext uri="{FF2B5EF4-FFF2-40B4-BE49-F238E27FC236}">
                <a16:creationId xmlns:a16="http://schemas.microsoft.com/office/drawing/2014/main" xmlns="" id="{5C18B4B1-7677-49B2-8E11-3CDD52595EF0}"/>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31625"/>
          <a:stretch/>
        </p:blipFill>
        <p:spPr bwMode="auto">
          <a:xfrm>
            <a:off x="457200" y="2452224"/>
            <a:ext cx="5626968" cy="2821915"/>
          </a:xfrm>
          <a:prstGeom prst="rect">
            <a:avLst/>
          </a:prstGeom>
          <a:noFill/>
          <a:ln>
            <a:noFill/>
          </a:ln>
        </p:spPr>
      </p:pic>
      <p:pic>
        <p:nvPicPr>
          <p:cNvPr id="1026" name="Picture 2" descr="Best Esp32 Royalty-Free Images, Stock Photos &amp; Pictures ...">
            <a:extLst>
              <a:ext uri="{FF2B5EF4-FFF2-40B4-BE49-F238E27FC236}">
                <a16:creationId xmlns:a16="http://schemas.microsoft.com/office/drawing/2014/main" xmlns="" id="{CC16BE82-C2E2-4741-BD0A-A2FF7C3FE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031"/>
          <a:stretch/>
        </p:blipFill>
        <p:spPr bwMode="auto">
          <a:xfrm>
            <a:off x="6228184" y="2603815"/>
            <a:ext cx="2458616" cy="23042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DFB80931-0580-4A39-A82F-F14F92DCE4CB}"/>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14</a:t>
            </a:r>
          </a:p>
        </p:txBody>
      </p:sp>
    </p:spTree>
    <p:extLst>
      <p:ext uri="{BB962C8B-B14F-4D97-AF65-F5344CB8AC3E}">
        <p14:creationId xmlns:p14="http://schemas.microsoft.com/office/powerpoint/2010/main" val="2532720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475656" y="2060848"/>
            <a:ext cx="6657975" cy="3609975"/>
          </a:xfrm>
          <a:prstGeom prst="rect">
            <a:avLst/>
          </a:prstGeom>
        </p:spPr>
      </p:pic>
      <p:pic>
        <p:nvPicPr>
          <p:cNvPr id="5" name="Picture 2" descr="Best Esp32 Royalty-Free Images, Stock Photos &amp; Pictures ...">
            <a:extLst>
              <a:ext uri="{FF2B5EF4-FFF2-40B4-BE49-F238E27FC236}">
                <a16:creationId xmlns:a16="http://schemas.microsoft.com/office/drawing/2014/main" xmlns="" id="{92FCD417-7C24-45B4-8A7C-1EC1BA3C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031"/>
          <a:stretch/>
        </p:blipFill>
        <p:spPr bwMode="auto">
          <a:xfrm>
            <a:off x="3230309" y="2348880"/>
            <a:ext cx="981651" cy="864096"/>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xmlns="" id="{47F12E71-4C0C-469B-9278-DD1ADEA6DECD}"/>
              </a:ext>
            </a:extLst>
          </p:cNvPr>
          <p:cNvSpPr>
            <a:spLocks noGrp="1"/>
          </p:cNvSpPr>
          <p:nvPr>
            <p:ph type="title"/>
          </p:nvPr>
        </p:nvSpPr>
        <p:spPr>
          <a:xfrm>
            <a:off x="1259632" y="332656"/>
            <a:ext cx="4608512" cy="922114"/>
          </a:xfrm>
        </p:spPr>
        <p:txBody>
          <a:bodyPr/>
          <a:lstStyle/>
          <a:p>
            <a:pPr algn="l"/>
            <a:r>
              <a:rPr lang="fr-FR" sz="3500" b="1" dirty="0" err="1">
                <a:solidFill>
                  <a:schemeClr val="bg1"/>
                </a:solidFill>
              </a:rPr>
              <a:t>Private</a:t>
            </a:r>
            <a:r>
              <a:rPr lang="fr-FR" sz="3500" b="1" dirty="0">
                <a:solidFill>
                  <a:schemeClr val="bg1"/>
                </a:solidFill>
              </a:rPr>
              <a:t> IP adresses</a:t>
            </a:r>
          </a:p>
        </p:txBody>
      </p:sp>
      <p:sp>
        <p:nvSpPr>
          <p:cNvPr id="8" name="Rectangle 7">
            <a:extLst>
              <a:ext uri="{FF2B5EF4-FFF2-40B4-BE49-F238E27FC236}">
                <a16:creationId xmlns:a16="http://schemas.microsoft.com/office/drawing/2014/main" xmlns="" id="{F35532E6-91BE-4428-A08E-4D3FFF07E8A9}"/>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15</a:t>
            </a:r>
          </a:p>
        </p:txBody>
      </p:sp>
    </p:spTree>
    <p:extLst>
      <p:ext uri="{BB962C8B-B14F-4D97-AF65-F5344CB8AC3E}">
        <p14:creationId xmlns:p14="http://schemas.microsoft.com/office/powerpoint/2010/main" val="5133851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Web architecture |">
            <a:extLst>
              <a:ext uri="{FF2B5EF4-FFF2-40B4-BE49-F238E27FC236}">
                <a16:creationId xmlns:a16="http://schemas.microsoft.com/office/drawing/2014/main" xmlns="" id="{55718FA2-B970-47A8-B51C-BD603038DA6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1629" y="1639110"/>
            <a:ext cx="7420741" cy="4525963"/>
          </a:xfrm>
          <a:prstGeom prst="rect">
            <a:avLst/>
          </a:prstGeom>
          <a:noFill/>
          <a:ln>
            <a:noFill/>
          </a:ln>
        </p:spPr>
      </p:pic>
      <p:sp>
        <p:nvSpPr>
          <p:cNvPr id="5" name="Titre 1">
            <a:extLst>
              <a:ext uri="{FF2B5EF4-FFF2-40B4-BE49-F238E27FC236}">
                <a16:creationId xmlns:a16="http://schemas.microsoft.com/office/drawing/2014/main" xmlns="" id="{EF9CA4C5-479B-4EB0-A2F7-3821D487C206}"/>
              </a:ext>
            </a:extLst>
          </p:cNvPr>
          <p:cNvSpPr>
            <a:spLocks noGrp="1"/>
          </p:cNvSpPr>
          <p:nvPr>
            <p:ph type="title"/>
          </p:nvPr>
        </p:nvSpPr>
        <p:spPr>
          <a:xfrm>
            <a:off x="1259632" y="332656"/>
            <a:ext cx="3466728" cy="922114"/>
          </a:xfrm>
        </p:spPr>
        <p:txBody>
          <a:bodyPr/>
          <a:lstStyle/>
          <a:p>
            <a:pPr algn="l"/>
            <a:r>
              <a:rPr lang="fr-FR" sz="3500" b="1" dirty="0">
                <a:solidFill>
                  <a:schemeClr val="bg1"/>
                </a:solidFill>
              </a:rPr>
              <a:t>HTTP</a:t>
            </a:r>
          </a:p>
        </p:txBody>
      </p:sp>
      <p:pic>
        <p:nvPicPr>
          <p:cNvPr id="6" name="Picture 2" descr="Best Esp32 Royalty-Free Images, Stock Photos &amp; Pictures ...">
            <a:extLst>
              <a:ext uri="{FF2B5EF4-FFF2-40B4-BE49-F238E27FC236}">
                <a16:creationId xmlns:a16="http://schemas.microsoft.com/office/drawing/2014/main" xmlns="" id="{FE16519A-3B87-4EA2-945C-4630E82506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031"/>
          <a:stretch/>
        </p:blipFill>
        <p:spPr bwMode="auto">
          <a:xfrm>
            <a:off x="6516216" y="2572152"/>
            <a:ext cx="981651" cy="8640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A0A9C543-C8CF-45CF-97DD-0C7874848C60}"/>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16</a:t>
            </a:r>
          </a:p>
        </p:txBody>
      </p:sp>
    </p:spTree>
    <p:extLst>
      <p:ext uri="{BB962C8B-B14F-4D97-AF65-F5344CB8AC3E}">
        <p14:creationId xmlns:p14="http://schemas.microsoft.com/office/powerpoint/2010/main" val="4176416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59632" y="332656"/>
            <a:ext cx="6347048" cy="782960"/>
          </a:xfrm>
        </p:spPr>
        <p:txBody>
          <a:bodyPr/>
          <a:lstStyle/>
          <a:p>
            <a:pPr algn="l"/>
            <a:r>
              <a:rPr lang="fr-FR" sz="3500" b="1" dirty="0">
                <a:solidFill>
                  <a:schemeClr val="bg1"/>
                </a:solidFill>
              </a:rPr>
              <a:t>MAC ARRRESS</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772816"/>
            <a:ext cx="5040560" cy="4287071"/>
          </a:xfrm>
          <a:prstGeom prst="rect">
            <a:avLst/>
          </a:prstGeom>
        </p:spPr>
      </p:pic>
      <p:sp>
        <p:nvSpPr>
          <p:cNvPr id="4" name="Rectangle 3">
            <a:extLst>
              <a:ext uri="{FF2B5EF4-FFF2-40B4-BE49-F238E27FC236}">
                <a16:creationId xmlns:a16="http://schemas.microsoft.com/office/drawing/2014/main" xmlns="" id="{C6E1E328-903B-4D3F-9FB1-78FDAA956C03}"/>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17</a:t>
            </a:r>
          </a:p>
        </p:txBody>
      </p:sp>
    </p:spTree>
    <p:extLst>
      <p:ext uri="{BB962C8B-B14F-4D97-AF65-F5344CB8AC3E}">
        <p14:creationId xmlns:p14="http://schemas.microsoft.com/office/powerpoint/2010/main" val="14681835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156196"/>
            <a:ext cx="3256533" cy="2272803"/>
          </a:xfrm>
          <a:prstGeom prst="rect">
            <a:avLst/>
          </a:prstGeom>
        </p:spPr>
      </p:pic>
      <p:pic>
        <p:nvPicPr>
          <p:cNvPr id="5" name="Espace réservé du contenu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3" y="1786830"/>
            <a:ext cx="4680520" cy="3572374"/>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497" y="3573017"/>
            <a:ext cx="3256533" cy="2808312"/>
          </a:xfrm>
          <a:prstGeom prst="rect">
            <a:avLst/>
          </a:prstGeom>
        </p:spPr>
      </p:pic>
      <p:sp>
        <p:nvSpPr>
          <p:cNvPr id="3" name="Ellipse 2">
            <a:extLst>
              <a:ext uri="{FF2B5EF4-FFF2-40B4-BE49-F238E27FC236}">
                <a16:creationId xmlns:a16="http://schemas.microsoft.com/office/drawing/2014/main" xmlns="" id="{39CC4A59-AD06-428A-ABD9-EB7F29A939D0}"/>
              </a:ext>
            </a:extLst>
          </p:cNvPr>
          <p:cNvSpPr/>
          <p:nvPr/>
        </p:nvSpPr>
        <p:spPr>
          <a:xfrm>
            <a:off x="2267744" y="5359204"/>
            <a:ext cx="648072" cy="4460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a:extLst>
              <a:ext uri="{FF2B5EF4-FFF2-40B4-BE49-F238E27FC236}">
                <a16:creationId xmlns:a16="http://schemas.microsoft.com/office/drawing/2014/main" xmlns="" id="{A75B080B-085C-49E2-BB00-431D8DB28147}"/>
              </a:ext>
            </a:extLst>
          </p:cNvPr>
          <p:cNvCxnSpPr>
            <a:cxnSpLocks/>
          </p:cNvCxnSpPr>
          <p:nvPr/>
        </p:nvCxnSpPr>
        <p:spPr>
          <a:xfrm flipH="1" flipV="1">
            <a:off x="2915816" y="5584379"/>
            <a:ext cx="3816424" cy="44605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re 1">
            <a:extLst>
              <a:ext uri="{FF2B5EF4-FFF2-40B4-BE49-F238E27FC236}">
                <a16:creationId xmlns:a16="http://schemas.microsoft.com/office/drawing/2014/main" xmlns="" id="{F20D2A82-3400-431F-8606-AB50C68EFE6C}"/>
              </a:ext>
            </a:extLst>
          </p:cNvPr>
          <p:cNvSpPr>
            <a:spLocks noGrp="1"/>
          </p:cNvSpPr>
          <p:nvPr>
            <p:ph type="title"/>
          </p:nvPr>
        </p:nvSpPr>
        <p:spPr>
          <a:xfrm>
            <a:off x="1259632" y="332656"/>
            <a:ext cx="6347048" cy="782960"/>
          </a:xfrm>
        </p:spPr>
        <p:txBody>
          <a:bodyPr/>
          <a:lstStyle/>
          <a:p>
            <a:pPr algn="l"/>
            <a:r>
              <a:rPr lang="fr-FR" sz="3500" b="1" dirty="0">
                <a:solidFill>
                  <a:schemeClr val="bg1"/>
                </a:solidFill>
              </a:rPr>
              <a:t>IP ARRRESS</a:t>
            </a:r>
          </a:p>
        </p:txBody>
      </p:sp>
      <p:sp>
        <p:nvSpPr>
          <p:cNvPr id="9" name="Rectangle 8">
            <a:extLst>
              <a:ext uri="{FF2B5EF4-FFF2-40B4-BE49-F238E27FC236}">
                <a16:creationId xmlns:a16="http://schemas.microsoft.com/office/drawing/2014/main" xmlns="" id="{A6DD0774-EB2E-492C-B49A-B8C94FD79D52}"/>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18</a:t>
            </a:r>
          </a:p>
        </p:txBody>
      </p:sp>
    </p:spTree>
    <p:extLst>
      <p:ext uri="{BB962C8B-B14F-4D97-AF65-F5344CB8AC3E}">
        <p14:creationId xmlns:p14="http://schemas.microsoft.com/office/powerpoint/2010/main" val="640088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AutoShape 4">
            <a:extLst>
              <a:ext uri="{FF2B5EF4-FFF2-40B4-BE49-F238E27FC236}">
                <a16:creationId xmlns:a16="http://schemas.microsoft.com/office/drawing/2014/main" xmlns="" id="{3BD54E37-E12D-42AF-97D7-D0FD1851EE47}"/>
              </a:ext>
            </a:extLst>
          </p:cNvPr>
          <p:cNvSpPr>
            <a:spLocks noChangeArrowheads="1"/>
          </p:cNvSpPr>
          <p:nvPr/>
        </p:nvSpPr>
        <p:spPr bwMode="ltGray">
          <a:xfrm rot="5400000">
            <a:off x="-2232695" y="1024856"/>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pPr eaLnBrk="1" hangingPunct="1">
              <a:defRPr/>
            </a:pPr>
            <a:endParaRPr lang="fr-FR" dirty="0"/>
          </a:p>
        </p:txBody>
      </p:sp>
      <p:grpSp>
        <p:nvGrpSpPr>
          <p:cNvPr id="82" name="Group 60">
            <a:extLst>
              <a:ext uri="{FF2B5EF4-FFF2-40B4-BE49-F238E27FC236}">
                <a16:creationId xmlns:a16="http://schemas.microsoft.com/office/drawing/2014/main" xmlns="" id="{70A9745E-6A95-4C01-A114-1039A911EB98}"/>
              </a:ext>
            </a:extLst>
          </p:cNvPr>
          <p:cNvGrpSpPr>
            <a:grpSpLocks/>
          </p:cNvGrpSpPr>
          <p:nvPr/>
        </p:nvGrpSpPr>
        <p:grpSpPr bwMode="auto">
          <a:xfrm>
            <a:off x="2255673" y="2702161"/>
            <a:ext cx="500062" cy="500062"/>
            <a:chOff x="2078" y="1680"/>
            <a:chExt cx="1615" cy="1615"/>
          </a:xfrm>
        </p:grpSpPr>
        <p:sp>
          <p:nvSpPr>
            <p:cNvPr id="83" name="Oval 61">
              <a:extLst>
                <a:ext uri="{FF2B5EF4-FFF2-40B4-BE49-F238E27FC236}">
                  <a16:creationId xmlns:a16="http://schemas.microsoft.com/office/drawing/2014/main" xmlns="" id="{BE1F8473-89B6-443A-9A31-8774FB3D2C31}"/>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4" name="Oval 62">
              <a:extLst>
                <a:ext uri="{FF2B5EF4-FFF2-40B4-BE49-F238E27FC236}">
                  <a16:creationId xmlns:a16="http://schemas.microsoft.com/office/drawing/2014/main" xmlns="" id="{2E5F1B4B-2048-405A-91D3-A1693068D1DF}"/>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5" name="Oval 63">
              <a:extLst>
                <a:ext uri="{FF2B5EF4-FFF2-40B4-BE49-F238E27FC236}">
                  <a16:creationId xmlns:a16="http://schemas.microsoft.com/office/drawing/2014/main" xmlns="" id="{072F79EF-3785-46BA-96AF-745D8718F1EE}"/>
                </a:ext>
              </a:extLst>
            </p:cNvPr>
            <p:cNvSpPr>
              <a:spLocks noChangeArrowheads="1"/>
            </p:cNvSpPr>
            <p:nvPr/>
          </p:nvSpPr>
          <p:spPr bwMode="gray">
            <a:xfrm>
              <a:off x="2252" y="1854"/>
              <a:ext cx="1266"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86" name="Oval 64">
              <a:extLst>
                <a:ext uri="{FF2B5EF4-FFF2-40B4-BE49-F238E27FC236}">
                  <a16:creationId xmlns:a16="http://schemas.microsoft.com/office/drawing/2014/main" xmlns="" id="{7919EE0B-7B62-4796-9A48-70ABFC50560A}"/>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7" name="Oval 65">
              <a:extLst>
                <a:ext uri="{FF2B5EF4-FFF2-40B4-BE49-F238E27FC236}">
                  <a16:creationId xmlns:a16="http://schemas.microsoft.com/office/drawing/2014/main" xmlns="" id="{F2EE27EC-7F1B-49BF-9B20-0BD04D67200A}"/>
                </a:ext>
              </a:extLst>
            </p:cNvPr>
            <p:cNvSpPr>
              <a:spLocks noChangeArrowheads="1"/>
            </p:cNvSpPr>
            <p:nvPr/>
          </p:nvSpPr>
          <p:spPr bwMode="gray">
            <a:xfrm>
              <a:off x="2334" y="1936"/>
              <a:ext cx="1097" cy="11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88" name="Oval 66">
              <a:extLst>
                <a:ext uri="{FF2B5EF4-FFF2-40B4-BE49-F238E27FC236}">
                  <a16:creationId xmlns:a16="http://schemas.microsoft.com/office/drawing/2014/main" xmlns="" id="{5DA3C4AF-3AAA-42E6-B5DB-0C4BF1E47BC0}"/>
                </a:ext>
              </a:extLst>
            </p:cNvPr>
            <p:cNvSpPr>
              <a:spLocks noChangeArrowheads="1"/>
            </p:cNvSpPr>
            <p:nvPr/>
          </p:nvSpPr>
          <p:spPr bwMode="gray">
            <a:xfrm>
              <a:off x="2337" y="1939"/>
              <a:ext cx="1096" cy="1098"/>
            </a:xfrm>
            <a:prstGeom prst="ellipse">
              <a:avLst/>
            </a:prstGeom>
            <a:solidFill>
              <a:srgbClr val="7030A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89" name="AutoShape 51">
            <a:extLst>
              <a:ext uri="{FF2B5EF4-FFF2-40B4-BE49-F238E27FC236}">
                <a16:creationId xmlns:a16="http://schemas.microsoft.com/office/drawing/2014/main" xmlns="" id="{2861DC5B-312B-4C54-8135-E10EF62CECCF}"/>
              </a:ext>
            </a:extLst>
          </p:cNvPr>
          <p:cNvSpPr>
            <a:spLocks noChangeArrowheads="1"/>
          </p:cNvSpPr>
          <p:nvPr/>
        </p:nvSpPr>
        <p:spPr bwMode="gray">
          <a:xfrm>
            <a:off x="2208245" y="1475147"/>
            <a:ext cx="6001990" cy="707886"/>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en-US" sz="2000" dirty="0">
                <a:latin typeface="Arial" panose="020B0604020202020204" pitchFamily="34" charset="0"/>
              </a:rPr>
              <a:t>Building a Web Server with ESP32 for IoT Projects</a:t>
            </a:r>
            <a:endParaRPr lang="fr-FR" altLang="fr-FR" sz="2000" dirty="0">
              <a:latin typeface="Arial" panose="020B0604020202020204" pitchFamily="34" charset="0"/>
            </a:endParaRPr>
          </a:p>
        </p:txBody>
      </p:sp>
      <p:grpSp>
        <p:nvGrpSpPr>
          <p:cNvPr id="90" name="Group 67">
            <a:extLst>
              <a:ext uri="{FF2B5EF4-FFF2-40B4-BE49-F238E27FC236}">
                <a16:creationId xmlns:a16="http://schemas.microsoft.com/office/drawing/2014/main" xmlns="" id="{E72D32E9-CC7C-4AE0-B5F5-92720381353E}"/>
              </a:ext>
            </a:extLst>
          </p:cNvPr>
          <p:cNvGrpSpPr>
            <a:grpSpLocks/>
          </p:cNvGrpSpPr>
          <p:nvPr/>
        </p:nvGrpSpPr>
        <p:grpSpPr bwMode="auto">
          <a:xfrm>
            <a:off x="2225830" y="3932144"/>
            <a:ext cx="523875" cy="515937"/>
            <a:chOff x="2078" y="1680"/>
            <a:chExt cx="1615" cy="1615"/>
          </a:xfrm>
        </p:grpSpPr>
        <p:sp>
          <p:nvSpPr>
            <p:cNvPr id="91" name="Oval 68">
              <a:extLst>
                <a:ext uri="{FF2B5EF4-FFF2-40B4-BE49-F238E27FC236}">
                  <a16:creationId xmlns:a16="http://schemas.microsoft.com/office/drawing/2014/main" xmlns="" id="{5996293B-D04B-4FC4-95E8-014AEA142C34}"/>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2" name="Oval 69">
              <a:extLst>
                <a:ext uri="{FF2B5EF4-FFF2-40B4-BE49-F238E27FC236}">
                  <a16:creationId xmlns:a16="http://schemas.microsoft.com/office/drawing/2014/main" xmlns="" id="{22DC0BB1-6C57-4159-A500-E155C045826C}"/>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3" name="Oval 70">
              <a:extLst>
                <a:ext uri="{FF2B5EF4-FFF2-40B4-BE49-F238E27FC236}">
                  <a16:creationId xmlns:a16="http://schemas.microsoft.com/office/drawing/2014/main" xmlns="" id="{EB7F73AF-2E47-43E1-A3FE-D2782673D564}"/>
                </a:ext>
              </a:extLst>
            </p:cNvPr>
            <p:cNvSpPr>
              <a:spLocks noChangeArrowheads="1"/>
            </p:cNvSpPr>
            <p:nvPr/>
          </p:nvSpPr>
          <p:spPr bwMode="gray">
            <a:xfrm>
              <a:off x="2254" y="1854"/>
              <a:ext cx="1263" cy="12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94" name="Oval 71">
              <a:extLst>
                <a:ext uri="{FF2B5EF4-FFF2-40B4-BE49-F238E27FC236}">
                  <a16:creationId xmlns:a16="http://schemas.microsoft.com/office/drawing/2014/main" xmlns="" id="{02EDB990-28B9-4B98-9516-9F1EF789864A}"/>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5" name="Oval 72">
              <a:extLst>
                <a:ext uri="{FF2B5EF4-FFF2-40B4-BE49-F238E27FC236}">
                  <a16:creationId xmlns:a16="http://schemas.microsoft.com/office/drawing/2014/main" xmlns="" id="{F3A0A399-6BE0-4C34-B6EB-3CBD279B252B}"/>
                </a:ext>
              </a:extLst>
            </p:cNvPr>
            <p:cNvSpPr>
              <a:spLocks noChangeArrowheads="1"/>
            </p:cNvSpPr>
            <p:nvPr/>
          </p:nvSpPr>
          <p:spPr bwMode="gray">
            <a:xfrm>
              <a:off x="2332" y="1938"/>
              <a:ext cx="1096" cy="11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96" name="Oval 73">
              <a:extLst>
                <a:ext uri="{FF2B5EF4-FFF2-40B4-BE49-F238E27FC236}">
                  <a16:creationId xmlns:a16="http://schemas.microsoft.com/office/drawing/2014/main" xmlns="" id="{FA94A923-D888-40B7-B9F2-8D19F79E0DC2}"/>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98" name="AutoShape 52">
            <a:extLst>
              <a:ext uri="{FF2B5EF4-FFF2-40B4-BE49-F238E27FC236}">
                <a16:creationId xmlns:a16="http://schemas.microsoft.com/office/drawing/2014/main" xmlns="" id="{AFD02908-9F34-4338-A7CC-62ADA046444A}"/>
              </a:ext>
            </a:extLst>
          </p:cNvPr>
          <p:cNvSpPr>
            <a:spLocks noChangeArrowheads="1"/>
          </p:cNvSpPr>
          <p:nvPr/>
        </p:nvSpPr>
        <p:spPr bwMode="gray">
          <a:xfrm>
            <a:off x="1887503" y="4960496"/>
            <a:ext cx="6500813" cy="723900"/>
          </a:xfrm>
          <a:prstGeom prst="roundRect">
            <a:avLst>
              <a:gd name="adj" fmla="val 50000"/>
            </a:avLst>
          </a:prstGeom>
          <a:noFill/>
          <a:ln w="28575" algn="ctr">
            <a:solidFill>
              <a:schemeClr val="bg2"/>
            </a:solidFill>
            <a:round/>
            <a:headEnd/>
            <a:tailEnd/>
          </a:ln>
          <a:effectLst/>
        </p:spPr>
        <p:txBody>
          <a:bodyPr wrap="none" anchor="ctr"/>
          <a:lstStyle/>
          <a:p>
            <a:pPr marL="342900" indent="-342900" algn="just" eaLnBrk="1" fontAlgn="auto" hangingPunct="1">
              <a:spcBef>
                <a:spcPts val="0"/>
              </a:spcBef>
              <a:spcAft>
                <a:spcPts val="0"/>
              </a:spcAft>
              <a:defRPr/>
            </a:pPr>
            <a:r>
              <a:rPr lang="fr-FR" sz="2000" dirty="0">
                <a:solidFill>
                  <a:schemeClr val="tx1"/>
                </a:solidFill>
              </a:rPr>
              <a:t>Conclusion and perspectives</a:t>
            </a:r>
            <a:endParaRPr lang="fr-FR" b="1" dirty="0">
              <a:solidFill>
                <a:schemeClr val="tx2"/>
              </a:solidFill>
              <a:effectLst>
                <a:outerShdw blurRad="38100" dist="38100" dir="2700000" algn="tl">
                  <a:srgbClr val="000000">
                    <a:alpha val="43137"/>
                  </a:srgbClr>
                </a:outerShdw>
              </a:effectLst>
            </a:endParaRPr>
          </a:p>
        </p:txBody>
      </p:sp>
      <p:grpSp>
        <p:nvGrpSpPr>
          <p:cNvPr id="99" name="Group 53">
            <a:extLst>
              <a:ext uri="{FF2B5EF4-FFF2-40B4-BE49-F238E27FC236}">
                <a16:creationId xmlns:a16="http://schemas.microsoft.com/office/drawing/2014/main" xmlns="" id="{C1C0DF59-C781-4A40-BCDA-8ED328051C94}"/>
              </a:ext>
            </a:extLst>
          </p:cNvPr>
          <p:cNvGrpSpPr>
            <a:grpSpLocks/>
          </p:cNvGrpSpPr>
          <p:nvPr/>
        </p:nvGrpSpPr>
        <p:grpSpPr bwMode="auto">
          <a:xfrm>
            <a:off x="1764536" y="1623796"/>
            <a:ext cx="500062" cy="452438"/>
            <a:chOff x="2078" y="1680"/>
            <a:chExt cx="1615" cy="1615"/>
          </a:xfrm>
        </p:grpSpPr>
        <p:sp>
          <p:nvSpPr>
            <p:cNvPr id="100" name="Oval 54">
              <a:extLst>
                <a:ext uri="{FF2B5EF4-FFF2-40B4-BE49-F238E27FC236}">
                  <a16:creationId xmlns:a16="http://schemas.microsoft.com/office/drawing/2014/main" xmlns="" id="{5965CDBD-B7A7-4CE3-A472-A3921EAD8D7B}"/>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1" name="Oval 55">
              <a:extLst>
                <a:ext uri="{FF2B5EF4-FFF2-40B4-BE49-F238E27FC236}">
                  <a16:creationId xmlns:a16="http://schemas.microsoft.com/office/drawing/2014/main" xmlns="" id="{D609A3D4-0555-42BF-BFA6-42D4B0E3F64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2" name="Oval 56">
              <a:extLst>
                <a:ext uri="{FF2B5EF4-FFF2-40B4-BE49-F238E27FC236}">
                  <a16:creationId xmlns:a16="http://schemas.microsoft.com/office/drawing/2014/main" xmlns="" id="{F6B413EF-4EEF-4A28-8C84-B6FE3C6C3E3C}"/>
                </a:ext>
              </a:extLst>
            </p:cNvPr>
            <p:cNvSpPr>
              <a:spLocks noChangeArrowheads="1"/>
            </p:cNvSpPr>
            <p:nvPr/>
          </p:nvSpPr>
          <p:spPr bwMode="gray">
            <a:xfrm>
              <a:off x="2252" y="1856"/>
              <a:ext cx="1266"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103" name="Oval 57">
              <a:extLst>
                <a:ext uri="{FF2B5EF4-FFF2-40B4-BE49-F238E27FC236}">
                  <a16:creationId xmlns:a16="http://schemas.microsoft.com/office/drawing/2014/main" xmlns="" id="{EC945660-1D3F-4A9F-9482-DA4883F0DBCB}"/>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4" name="Oval 58">
              <a:extLst>
                <a:ext uri="{FF2B5EF4-FFF2-40B4-BE49-F238E27FC236}">
                  <a16:creationId xmlns:a16="http://schemas.microsoft.com/office/drawing/2014/main" xmlns="" id="{00344D6E-8BF1-4802-ADE6-12DAAC04DA93}"/>
                </a:ext>
              </a:extLst>
            </p:cNvPr>
            <p:cNvSpPr>
              <a:spLocks noChangeArrowheads="1"/>
            </p:cNvSpPr>
            <p:nvPr/>
          </p:nvSpPr>
          <p:spPr bwMode="gray">
            <a:xfrm>
              <a:off x="2334" y="1935"/>
              <a:ext cx="1097" cy="110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105" name="Oval 59">
              <a:extLst>
                <a:ext uri="{FF2B5EF4-FFF2-40B4-BE49-F238E27FC236}">
                  <a16:creationId xmlns:a16="http://schemas.microsoft.com/office/drawing/2014/main" xmlns="" id="{61215967-E054-4FAD-8F59-D7D23635642B}"/>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grpSp>
        <p:nvGrpSpPr>
          <p:cNvPr id="107" name="Group 60">
            <a:extLst>
              <a:ext uri="{FF2B5EF4-FFF2-40B4-BE49-F238E27FC236}">
                <a16:creationId xmlns:a16="http://schemas.microsoft.com/office/drawing/2014/main" xmlns="" id="{B4D87CAE-461C-4DC7-8288-B6D162FD9CB5}"/>
              </a:ext>
            </a:extLst>
          </p:cNvPr>
          <p:cNvGrpSpPr>
            <a:grpSpLocks/>
          </p:cNvGrpSpPr>
          <p:nvPr/>
        </p:nvGrpSpPr>
        <p:grpSpPr bwMode="auto">
          <a:xfrm>
            <a:off x="1445428" y="5027132"/>
            <a:ext cx="500063" cy="500062"/>
            <a:chOff x="2078" y="1680"/>
            <a:chExt cx="1615" cy="1615"/>
          </a:xfrm>
        </p:grpSpPr>
        <p:sp>
          <p:nvSpPr>
            <p:cNvPr id="108" name="Oval 61">
              <a:extLst>
                <a:ext uri="{FF2B5EF4-FFF2-40B4-BE49-F238E27FC236}">
                  <a16:creationId xmlns:a16="http://schemas.microsoft.com/office/drawing/2014/main" xmlns="" id="{7C1085C4-CA21-4729-B2C2-D304F1A4ACEB}"/>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9" name="Oval 62">
              <a:extLst>
                <a:ext uri="{FF2B5EF4-FFF2-40B4-BE49-F238E27FC236}">
                  <a16:creationId xmlns:a16="http://schemas.microsoft.com/office/drawing/2014/main" xmlns="" id="{02F9DD4B-0F8F-4111-BE02-A79CB240764D}"/>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10" name="Oval 63">
              <a:extLst>
                <a:ext uri="{FF2B5EF4-FFF2-40B4-BE49-F238E27FC236}">
                  <a16:creationId xmlns:a16="http://schemas.microsoft.com/office/drawing/2014/main" xmlns="" id="{AFC93BE0-DBD9-423A-B007-ACAD2F2A6F59}"/>
                </a:ext>
              </a:extLst>
            </p:cNvPr>
            <p:cNvSpPr>
              <a:spLocks noChangeArrowheads="1"/>
            </p:cNvSpPr>
            <p:nvPr/>
          </p:nvSpPr>
          <p:spPr bwMode="gray">
            <a:xfrm>
              <a:off x="2252" y="1854"/>
              <a:ext cx="1266"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111" name="Oval 64">
              <a:extLst>
                <a:ext uri="{FF2B5EF4-FFF2-40B4-BE49-F238E27FC236}">
                  <a16:creationId xmlns:a16="http://schemas.microsoft.com/office/drawing/2014/main" xmlns="" id="{94ED0D30-4364-4AC7-BCA6-89EDBA1C0D1E}"/>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12" name="Oval 65">
              <a:extLst>
                <a:ext uri="{FF2B5EF4-FFF2-40B4-BE49-F238E27FC236}">
                  <a16:creationId xmlns:a16="http://schemas.microsoft.com/office/drawing/2014/main" xmlns="" id="{AB10908C-6E3E-4644-8867-FB6E379BD6A4}"/>
                </a:ext>
              </a:extLst>
            </p:cNvPr>
            <p:cNvSpPr>
              <a:spLocks noChangeArrowheads="1"/>
            </p:cNvSpPr>
            <p:nvPr/>
          </p:nvSpPr>
          <p:spPr bwMode="gray">
            <a:xfrm>
              <a:off x="2334" y="1936"/>
              <a:ext cx="1097" cy="11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113" name="Oval 66">
              <a:extLst>
                <a:ext uri="{FF2B5EF4-FFF2-40B4-BE49-F238E27FC236}">
                  <a16:creationId xmlns:a16="http://schemas.microsoft.com/office/drawing/2014/main" xmlns="" id="{02D02FF4-F7D2-4B47-83E1-0ABC177643CB}"/>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114" name="AutoShape 51">
            <a:extLst>
              <a:ext uri="{FF2B5EF4-FFF2-40B4-BE49-F238E27FC236}">
                <a16:creationId xmlns:a16="http://schemas.microsoft.com/office/drawing/2014/main" xmlns="" id="{3E0C1AE9-BDD4-492C-8AB7-11AC699001A4}"/>
              </a:ext>
            </a:extLst>
          </p:cNvPr>
          <p:cNvSpPr>
            <a:spLocks noChangeArrowheads="1"/>
          </p:cNvSpPr>
          <p:nvPr/>
        </p:nvSpPr>
        <p:spPr bwMode="gray">
          <a:xfrm>
            <a:off x="2722986" y="2570176"/>
            <a:ext cx="6223000" cy="744843"/>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en-US" sz="2000" dirty="0">
                <a:latin typeface="Arial" panose="020B0604020202020204" pitchFamily="34" charset="0"/>
              </a:rPr>
              <a:t>Overcoming Local Network Limitations with Firebase</a:t>
            </a:r>
            <a:endParaRPr lang="fr-FR" altLang="fr-FR" sz="2000" dirty="0">
              <a:latin typeface="Arial" panose="020B0604020202020204" pitchFamily="34" charset="0"/>
            </a:endParaRPr>
          </a:p>
        </p:txBody>
      </p:sp>
      <p:sp>
        <p:nvSpPr>
          <p:cNvPr id="115" name="AutoShape 51">
            <a:extLst>
              <a:ext uri="{FF2B5EF4-FFF2-40B4-BE49-F238E27FC236}">
                <a16:creationId xmlns:a16="http://schemas.microsoft.com/office/drawing/2014/main" xmlns="" id="{27CAF796-5B41-436D-B833-6AF3D9FB03D9}"/>
              </a:ext>
            </a:extLst>
          </p:cNvPr>
          <p:cNvSpPr>
            <a:spLocks noChangeArrowheads="1"/>
          </p:cNvSpPr>
          <p:nvPr/>
        </p:nvSpPr>
        <p:spPr bwMode="gray">
          <a:xfrm>
            <a:off x="2700930" y="3827434"/>
            <a:ext cx="6223000" cy="8001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sz="2000" dirty="0">
                <a:latin typeface="Arial" panose="020B0604020202020204" pitchFamily="34" charset="0"/>
              </a:rPr>
              <a:t>Building a Sign-Up and Login Webpage with Data</a:t>
            </a:r>
          </a:p>
          <a:p>
            <a:pPr algn="ctr" eaLnBrk="1" hangingPunct="1">
              <a:spcBef>
                <a:spcPct val="0"/>
              </a:spcBef>
              <a:buClrTx/>
              <a:buFontTx/>
              <a:buNone/>
            </a:pPr>
            <a:r>
              <a:rPr lang="en-US" sz="2000" dirty="0">
                <a:latin typeface="Arial" panose="020B0604020202020204" pitchFamily="34" charset="0"/>
              </a:rPr>
              <a:t> Integration from Firebase</a:t>
            </a:r>
            <a:endParaRPr lang="fr-FR" altLang="fr-FR" sz="2000" dirty="0">
              <a:latin typeface="Arial" panose="020B0604020202020204" pitchFamily="34" charset="0"/>
            </a:endParaRPr>
          </a:p>
        </p:txBody>
      </p:sp>
      <p:sp>
        <p:nvSpPr>
          <p:cNvPr id="122" name="Rectangle 121">
            <a:extLst>
              <a:ext uri="{FF2B5EF4-FFF2-40B4-BE49-F238E27FC236}">
                <a16:creationId xmlns:a16="http://schemas.microsoft.com/office/drawing/2014/main" xmlns="" id="{BD7823F5-E583-44C5-8484-431D534676D5}"/>
              </a:ext>
            </a:extLst>
          </p:cNvPr>
          <p:cNvSpPr/>
          <p:nvPr/>
        </p:nvSpPr>
        <p:spPr>
          <a:xfrm>
            <a:off x="1233542" y="255865"/>
            <a:ext cx="4515980" cy="707886"/>
          </a:xfrm>
          <a:prstGeom prst="rect">
            <a:avLst/>
          </a:prstGeom>
        </p:spPr>
        <p:txBody>
          <a:bodyPr wrap="none">
            <a:spAutoFit/>
          </a:bodyPr>
          <a:lstStyle/>
          <a:p>
            <a:r>
              <a:rPr lang="fr-FR" altLang="fr-FR" sz="4000" b="1" dirty="0" err="1">
                <a:solidFill>
                  <a:schemeClr val="bg1"/>
                </a:solidFill>
                <a:latin typeface="Arial" pitchFamily="34" charset="0"/>
                <a:cs typeface="Arial" pitchFamily="34" charset="0"/>
              </a:rPr>
              <a:t>Presentation</a:t>
            </a:r>
            <a:r>
              <a:rPr lang="fr-FR" altLang="fr-FR" sz="4000" b="1" dirty="0">
                <a:solidFill>
                  <a:schemeClr val="bg1"/>
                </a:solidFill>
                <a:latin typeface="Arial" pitchFamily="34" charset="0"/>
                <a:cs typeface="Arial" pitchFamily="34" charset="0"/>
              </a:rPr>
              <a:t> Plan</a:t>
            </a:r>
          </a:p>
        </p:txBody>
      </p:sp>
      <p:sp>
        <p:nvSpPr>
          <p:cNvPr id="43" name="Rectangle 42">
            <a:extLst>
              <a:ext uri="{FF2B5EF4-FFF2-40B4-BE49-F238E27FC236}">
                <a16:creationId xmlns:a16="http://schemas.microsoft.com/office/drawing/2014/main" xmlns="" id="{2D62C927-FA7A-4B8B-B670-EEE394212061}"/>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1</a:t>
            </a:r>
          </a:p>
        </p:txBody>
      </p:sp>
    </p:spTree>
    <p:extLst>
      <p:ext uri="{BB962C8B-B14F-4D97-AF65-F5344CB8AC3E}">
        <p14:creationId xmlns:p14="http://schemas.microsoft.com/office/powerpoint/2010/main" val="36709287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067" y="1268760"/>
            <a:ext cx="6620799" cy="2681151"/>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067" y="4077072"/>
            <a:ext cx="6620798" cy="2358019"/>
          </a:xfrm>
          <a:prstGeom prst="rect">
            <a:avLst/>
          </a:prstGeom>
        </p:spPr>
      </p:pic>
      <p:sp>
        <p:nvSpPr>
          <p:cNvPr id="6" name="Titre 1">
            <a:extLst>
              <a:ext uri="{FF2B5EF4-FFF2-40B4-BE49-F238E27FC236}">
                <a16:creationId xmlns:a16="http://schemas.microsoft.com/office/drawing/2014/main" xmlns="" id="{333B96FD-55BF-4280-9A30-EAB1B1F6BB6E}"/>
              </a:ext>
            </a:extLst>
          </p:cNvPr>
          <p:cNvSpPr>
            <a:spLocks noGrp="1"/>
          </p:cNvSpPr>
          <p:nvPr>
            <p:ph type="title"/>
          </p:nvPr>
        </p:nvSpPr>
        <p:spPr>
          <a:xfrm>
            <a:off x="1259632" y="332656"/>
            <a:ext cx="3466728" cy="922114"/>
          </a:xfrm>
        </p:spPr>
        <p:txBody>
          <a:bodyPr/>
          <a:lstStyle/>
          <a:p>
            <a:pPr algn="l"/>
            <a:r>
              <a:rPr lang="fr-FR" sz="3500" b="1" dirty="0">
                <a:solidFill>
                  <a:schemeClr val="bg1"/>
                </a:solidFill>
              </a:rPr>
              <a:t>Ports</a:t>
            </a:r>
          </a:p>
        </p:txBody>
      </p:sp>
      <p:sp>
        <p:nvSpPr>
          <p:cNvPr id="7" name="Rectangle 6">
            <a:extLst>
              <a:ext uri="{FF2B5EF4-FFF2-40B4-BE49-F238E27FC236}">
                <a16:creationId xmlns:a16="http://schemas.microsoft.com/office/drawing/2014/main" xmlns="" id="{33226D51-4D02-4F42-821C-66BEC5B07604}"/>
              </a:ext>
            </a:extLst>
          </p:cNvPr>
          <p:cNvSpPr/>
          <p:nvPr/>
        </p:nvSpPr>
        <p:spPr>
          <a:xfrm>
            <a:off x="7648864" y="6131393"/>
            <a:ext cx="1275065"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19</a:t>
            </a:r>
          </a:p>
        </p:txBody>
      </p:sp>
    </p:spTree>
    <p:extLst>
      <p:ext uri="{BB962C8B-B14F-4D97-AF65-F5344CB8AC3E}">
        <p14:creationId xmlns:p14="http://schemas.microsoft.com/office/powerpoint/2010/main" val="2877765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1680" y="1700808"/>
            <a:ext cx="5544616" cy="3862823"/>
          </a:xfrm>
        </p:spPr>
      </p:pic>
      <p:sp>
        <p:nvSpPr>
          <p:cNvPr id="5" name="Titre 1">
            <a:extLst>
              <a:ext uri="{FF2B5EF4-FFF2-40B4-BE49-F238E27FC236}">
                <a16:creationId xmlns:a16="http://schemas.microsoft.com/office/drawing/2014/main" xmlns="" id="{1CA65C2B-ADB5-4DD8-A1CF-8693260BD95A}"/>
              </a:ext>
            </a:extLst>
          </p:cNvPr>
          <p:cNvSpPr>
            <a:spLocks noGrp="1"/>
          </p:cNvSpPr>
          <p:nvPr>
            <p:ph type="title"/>
          </p:nvPr>
        </p:nvSpPr>
        <p:spPr>
          <a:xfrm>
            <a:off x="1259632" y="332656"/>
            <a:ext cx="6347048" cy="782960"/>
          </a:xfrm>
        </p:spPr>
        <p:txBody>
          <a:bodyPr/>
          <a:lstStyle/>
          <a:p>
            <a:pPr algn="l"/>
            <a:r>
              <a:rPr lang="fr-FR" sz="3500" b="1" dirty="0">
                <a:solidFill>
                  <a:schemeClr val="bg1"/>
                </a:solidFill>
              </a:rPr>
              <a:t>TCP</a:t>
            </a:r>
          </a:p>
        </p:txBody>
      </p:sp>
      <p:sp>
        <p:nvSpPr>
          <p:cNvPr id="6" name="Rectangle 5">
            <a:extLst>
              <a:ext uri="{FF2B5EF4-FFF2-40B4-BE49-F238E27FC236}">
                <a16:creationId xmlns:a16="http://schemas.microsoft.com/office/drawing/2014/main" xmlns="" id="{048A71C7-3E02-47EC-8CE3-67803AF65114}"/>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20</a:t>
            </a:r>
          </a:p>
        </p:txBody>
      </p:sp>
    </p:spTree>
    <p:extLst>
      <p:ext uri="{BB962C8B-B14F-4D97-AF65-F5344CB8AC3E}">
        <p14:creationId xmlns:p14="http://schemas.microsoft.com/office/powerpoint/2010/main" val="1659270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ESP32 Web Server using SPIFFS (SPI Flash File System) | Random Nerd  Tutorials">
            <a:extLst>
              <a:ext uri="{FF2B5EF4-FFF2-40B4-BE49-F238E27FC236}">
                <a16:creationId xmlns:a16="http://schemas.microsoft.com/office/drawing/2014/main" xmlns="" id="{FBCF6297-A2C0-4C5A-A1B4-1BFB87C692A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2132856"/>
            <a:ext cx="4609935" cy="3888432"/>
          </a:xfrm>
          <a:prstGeom prst="rect">
            <a:avLst/>
          </a:prstGeom>
          <a:noFill/>
          <a:ln>
            <a:noFill/>
          </a:ln>
        </p:spPr>
      </p:pic>
      <p:pic>
        <p:nvPicPr>
          <p:cNvPr id="5" name="Picture 2" descr="OSI 7 Layers Explained the Easy 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00808"/>
            <a:ext cx="4609935" cy="4392488"/>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a:extLst>
              <a:ext uri="{FF2B5EF4-FFF2-40B4-BE49-F238E27FC236}">
                <a16:creationId xmlns:a16="http://schemas.microsoft.com/office/drawing/2014/main" xmlns="" id="{16F17C57-320C-4FD0-9A37-620B1F372D77}"/>
              </a:ext>
            </a:extLst>
          </p:cNvPr>
          <p:cNvSpPr>
            <a:spLocks noGrp="1"/>
          </p:cNvSpPr>
          <p:nvPr>
            <p:ph type="title"/>
          </p:nvPr>
        </p:nvSpPr>
        <p:spPr>
          <a:xfrm>
            <a:off x="1259632" y="341784"/>
            <a:ext cx="5472608" cy="926976"/>
          </a:xfrm>
        </p:spPr>
        <p:txBody>
          <a:bodyPr/>
          <a:lstStyle/>
          <a:p>
            <a:pPr algn="l"/>
            <a:r>
              <a:rPr lang="fr-FR" sz="3500" b="1" dirty="0">
                <a:solidFill>
                  <a:schemeClr val="bg1"/>
                </a:solidFill>
              </a:rPr>
              <a:t>ESP32 Connectivity</a:t>
            </a:r>
          </a:p>
        </p:txBody>
      </p:sp>
      <p:sp>
        <p:nvSpPr>
          <p:cNvPr id="6" name="Rectangle 5">
            <a:extLst>
              <a:ext uri="{FF2B5EF4-FFF2-40B4-BE49-F238E27FC236}">
                <a16:creationId xmlns:a16="http://schemas.microsoft.com/office/drawing/2014/main" xmlns="" id="{15200012-1C74-4D7F-B636-A8800DCA9700}"/>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21</a:t>
            </a:r>
          </a:p>
        </p:txBody>
      </p:sp>
    </p:spTree>
    <p:extLst>
      <p:ext uri="{BB962C8B-B14F-4D97-AF65-F5344CB8AC3E}">
        <p14:creationId xmlns:p14="http://schemas.microsoft.com/office/powerpoint/2010/main" val="12503072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Image 10" descr="ESP32 DHT11/DHT22 Web Server using Arduino IDE | Random Nerd Tuto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988840"/>
            <a:ext cx="2952328"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re 1">
            <a:extLst>
              <a:ext uri="{FF2B5EF4-FFF2-40B4-BE49-F238E27FC236}">
                <a16:creationId xmlns:a16="http://schemas.microsoft.com/office/drawing/2014/main" xmlns="" id="{F1D3BE53-52AB-456E-9725-59EB8A8CE876}"/>
              </a:ext>
            </a:extLst>
          </p:cNvPr>
          <p:cNvSpPr>
            <a:spLocks noGrp="1"/>
          </p:cNvSpPr>
          <p:nvPr>
            <p:ph type="title"/>
          </p:nvPr>
        </p:nvSpPr>
        <p:spPr>
          <a:xfrm>
            <a:off x="1259632" y="164939"/>
            <a:ext cx="8424936" cy="1044116"/>
          </a:xfrm>
        </p:spPr>
        <p:txBody>
          <a:bodyPr/>
          <a:lstStyle/>
          <a:p>
            <a:pPr algn="l"/>
            <a:r>
              <a:rPr lang="fr-FR" sz="3500" b="1" dirty="0">
                <a:solidFill>
                  <a:schemeClr val="bg1"/>
                </a:solidFill>
              </a:rPr>
              <a:t>Mini-project1: </a:t>
            </a:r>
            <a:br>
              <a:rPr lang="fr-FR" sz="3500" b="1" dirty="0">
                <a:solidFill>
                  <a:schemeClr val="bg1"/>
                </a:solidFill>
              </a:rPr>
            </a:br>
            <a:r>
              <a:rPr lang="en-US" sz="2500" b="1" dirty="0">
                <a:solidFill>
                  <a:schemeClr val="bg1"/>
                </a:solidFill>
              </a:rPr>
              <a:t>Reading temperature data </a:t>
            </a:r>
            <a:endParaRPr lang="fr-FR" sz="2500" b="1" dirty="0">
              <a:solidFill>
                <a:schemeClr val="bg1"/>
              </a:solidFill>
            </a:endParaRPr>
          </a:p>
        </p:txBody>
      </p:sp>
      <p:sp>
        <p:nvSpPr>
          <p:cNvPr id="2" name="Rectangle 1"/>
          <p:cNvSpPr/>
          <p:nvPr/>
        </p:nvSpPr>
        <p:spPr>
          <a:xfrm>
            <a:off x="467544" y="1988840"/>
            <a:ext cx="4572000" cy="3660105"/>
          </a:xfrm>
          <a:prstGeom prst="rect">
            <a:avLst/>
          </a:prstGeom>
        </p:spPr>
        <p:txBody>
          <a:bodyPr>
            <a:spAutoFit/>
          </a:bodyPr>
          <a:lstStyle/>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Our first mini project is about reading temperature data using dht11 and display it on an interactive webpage through the esp32 webserver. </a:t>
            </a:r>
          </a:p>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To do that we started by connecting dht11 to the esp32 using wires. </a:t>
            </a:r>
            <a:endParaRPr lang="fr-FR" dirty="0">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After that we write an </a:t>
            </a:r>
            <a:r>
              <a:rPr lang="en-US" dirty="0" err="1">
                <a:latin typeface="Calibri" panose="020F0502020204030204" pitchFamily="34" charset="0"/>
                <a:ea typeface="Calibri" panose="020F0502020204030204" pitchFamily="34" charset="0"/>
                <a:cs typeface="Arial" panose="020B0604020202020204" pitchFamily="34" charset="0"/>
              </a:rPr>
              <a:t>arduino</a:t>
            </a:r>
            <a:r>
              <a:rPr lang="en-US" dirty="0">
                <a:latin typeface="Calibri" panose="020F0502020204030204" pitchFamily="34" charset="0"/>
                <a:ea typeface="Calibri" panose="020F0502020204030204" pitchFamily="34" charset="0"/>
                <a:cs typeface="Arial" panose="020B0604020202020204" pitchFamily="34" charset="0"/>
              </a:rPr>
              <a:t> ide code to capture temperature data from the sensor.</a:t>
            </a:r>
            <a:endParaRPr lang="fr-FR" dirty="0">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Then using html and </a:t>
            </a:r>
            <a:r>
              <a:rPr lang="en-US" dirty="0" err="1">
                <a:latin typeface="Calibri" panose="020F0502020204030204" pitchFamily="34" charset="0"/>
                <a:ea typeface="Calibri" panose="020F0502020204030204" pitchFamily="34" charset="0"/>
                <a:cs typeface="Arial" panose="020B0604020202020204" pitchFamily="34" charset="0"/>
              </a:rPr>
              <a:t>css</a:t>
            </a:r>
            <a:r>
              <a:rPr lang="en-US" dirty="0">
                <a:latin typeface="Calibri" panose="020F0502020204030204" pitchFamily="34" charset="0"/>
                <a:ea typeface="Calibri" panose="020F0502020204030204" pitchFamily="34" charset="0"/>
                <a:cs typeface="Arial" panose="020B0604020202020204" pitchFamily="34" charset="0"/>
              </a:rPr>
              <a:t> we implemented a script to create the layout and the styling of our webpage. </a:t>
            </a:r>
            <a:endParaRPr lang="fr-FR" dirty="0">
              <a:latin typeface="Calibri" panose="020F050202020403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xmlns="" id="{B87A9445-4F6D-4DF9-A62D-C819D1992337}"/>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22</a:t>
            </a:r>
          </a:p>
        </p:txBody>
      </p:sp>
    </p:spTree>
    <p:extLst>
      <p:ext uri="{BB962C8B-B14F-4D97-AF65-F5344CB8AC3E}">
        <p14:creationId xmlns:p14="http://schemas.microsoft.com/office/powerpoint/2010/main" val="35283072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1" descr="ESP32 ESP-IDF DHT22 Web Serve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628800"/>
            <a:ext cx="4176464"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79512" y="2348880"/>
            <a:ext cx="4176464" cy="2153731"/>
          </a:xfrm>
          <a:prstGeom prst="rect">
            <a:avLst/>
          </a:prstGeom>
        </p:spPr>
        <p:txBody>
          <a:bodyPr wrap="square">
            <a:spAutoFit/>
          </a:bodyPr>
          <a:lstStyle/>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After connecting the esp32 to the local area network we upload the code and then by making an http request using the private IP address of esp32 we obtain finally our web interface in which our temperature data is updated every moment.</a:t>
            </a:r>
            <a:endParaRPr lang="fr-FR" dirty="0">
              <a:latin typeface="Calibri" panose="020F0502020204030204" pitchFamily="34" charset="0"/>
              <a:ea typeface="Calibri" panose="020F0502020204030204" pitchFamily="34" charset="0"/>
              <a:cs typeface="Arial" panose="020B0604020202020204" pitchFamily="34" charset="0"/>
            </a:endParaRPr>
          </a:p>
        </p:txBody>
      </p:sp>
      <p:sp>
        <p:nvSpPr>
          <p:cNvPr id="7" name="Titre 1">
            <a:extLst>
              <a:ext uri="{FF2B5EF4-FFF2-40B4-BE49-F238E27FC236}">
                <a16:creationId xmlns:a16="http://schemas.microsoft.com/office/drawing/2014/main" xmlns="" id="{5950D92C-2015-4419-BD6F-9DEE96164E4F}"/>
              </a:ext>
            </a:extLst>
          </p:cNvPr>
          <p:cNvSpPr>
            <a:spLocks noGrp="1"/>
          </p:cNvSpPr>
          <p:nvPr>
            <p:ph type="title"/>
          </p:nvPr>
        </p:nvSpPr>
        <p:spPr>
          <a:xfrm>
            <a:off x="1259632" y="164939"/>
            <a:ext cx="8424936" cy="1044116"/>
          </a:xfrm>
        </p:spPr>
        <p:txBody>
          <a:bodyPr/>
          <a:lstStyle/>
          <a:p>
            <a:pPr algn="l"/>
            <a:r>
              <a:rPr lang="fr-FR" sz="3500" b="1" dirty="0">
                <a:solidFill>
                  <a:schemeClr val="bg1"/>
                </a:solidFill>
              </a:rPr>
              <a:t>Mini-project1: </a:t>
            </a:r>
            <a:br>
              <a:rPr lang="fr-FR" sz="3500" b="1" dirty="0">
                <a:solidFill>
                  <a:schemeClr val="bg1"/>
                </a:solidFill>
              </a:rPr>
            </a:br>
            <a:r>
              <a:rPr lang="en-US" sz="2500" b="1" dirty="0">
                <a:solidFill>
                  <a:schemeClr val="bg1"/>
                </a:solidFill>
              </a:rPr>
              <a:t>Reading temperature data </a:t>
            </a:r>
            <a:endParaRPr lang="fr-FR" sz="2500" b="1" dirty="0">
              <a:solidFill>
                <a:schemeClr val="bg1"/>
              </a:solidFill>
            </a:endParaRPr>
          </a:p>
        </p:txBody>
      </p:sp>
      <p:sp>
        <p:nvSpPr>
          <p:cNvPr id="8" name="Rectangle 7">
            <a:extLst>
              <a:ext uri="{FF2B5EF4-FFF2-40B4-BE49-F238E27FC236}">
                <a16:creationId xmlns:a16="http://schemas.microsoft.com/office/drawing/2014/main" xmlns="" id="{1264B333-2890-4334-881F-F3DFF8A54BC6}"/>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23</a:t>
            </a:r>
          </a:p>
        </p:txBody>
      </p:sp>
    </p:spTree>
    <p:extLst>
      <p:ext uri="{BB962C8B-B14F-4D97-AF65-F5344CB8AC3E}">
        <p14:creationId xmlns:p14="http://schemas.microsoft.com/office/powerpoint/2010/main" val="2021055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dvantages Of Server Temperature Monitoring - AKC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2461" y="2060848"/>
            <a:ext cx="3624339" cy="32354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88032" y="1911544"/>
            <a:ext cx="4572000" cy="3853876"/>
          </a:xfrm>
          <a:prstGeom prst="rect">
            <a:avLst/>
          </a:prstGeom>
        </p:spPr>
        <p:txBody>
          <a:bodyPr>
            <a:spAutoFit/>
          </a:bodyPr>
          <a:lstStyle/>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This </a:t>
            </a:r>
            <a:r>
              <a:rPr lang="en-US" dirty="0" err="1">
                <a:latin typeface="Calibri" panose="020F0502020204030204" pitchFamily="34" charset="0"/>
                <a:ea typeface="Calibri" panose="020F0502020204030204" pitchFamily="34" charset="0"/>
                <a:cs typeface="Arial" panose="020B0604020202020204" pitchFamily="34" charset="0"/>
              </a:rPr>
              <a:t>Iot</a:t>
            </a:r>
            <a:r>
              <a:rPr lang="en-US" dirty="0">
                <a:latin typeface="Calibri" panose="020F0502020204030204" pitchFamily="34" charset="0"/>
                <a:ea typeface="Calibri" panose="020F0502020204030204" pitchFamily="34" charset="0"/>
                <a:cs typeface="Arial" panose="020B0604020202020204" pitchFamily="34" charset="0"/>
              </a:rPr>
              <a:t> project can be very important in </a:t>
            </a:r>
            <a:r>
              <a:rPr lang="en-US" dirty="0" err="1">
                <a:latin typeface="Calibri" panose="020F0502020204030204" pitchFamily="34" charset="0"/>
                <a:ea typeface="Calibri" panose="020F0502020204030204" pitchFamily="34" charset="0"/>
                <a:cs typeface="Arial" panose="020B0604020202020204" pitchFamily="34" charset="0"/>
              </a:rPr>
              <a:t>sevral</a:t>
            </a:r>
            <a:r>
              <a:rPr lang="en-US" dirty="0">
                <a:latin typeface="Calibri" panose="020F0502020204030204" pitchFamily="34" charset="0"/>
                <a:ea typeface="Calibri" panose="020F0502020204030204" pitchFamily="34" charset="0"/>
                <a:cs typeface="Arial" panose="020B0604020202020204" pitchFamily="34" charset="0"/>
              </a:rPr>
              <a:t> applications. </a:t>
            </a:r>
            <a:endParaRPr lang="fr-FR" dirty="0">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We can use  it to track temperature levels and automatically activate </a:t>
            </a:r>
            <a:r>
              <a:rPr lang="en-US" dirty="0" err="1">
                <a:latin typeface="Calibri" panose="020F0502020204030204" pitchFamily="34" charset="0"/>
                <a:ea typeface="Calibri" panose="020F0502020204030204" pitchFamily="34" charset="0"/>
                <a:cs typeface="Arial" panose="020B0604020202020204" pitchFamily="34" charset="0"/>
              </a:rPr>
              <a:t>cooloing</a:t>
            </a:r>
            <a:r>
              <a:rPr lang="en-US" dirty="0">
                <a:latin typeface="Calibri" panose="020F0502020204030204" pitchFamily="34" charset="0"/>
                <a:ea typeface="Calibri" panose="020F0502020204030204" pitchFamily="34" charset="0"/>
                <a:cs typeface="Arial" panose="020B0604020202020204" pitchFamily="34" charset="0"/>
              </a:rPr>
              <a:t> systems when necessary. </a:t>
            </a:r>
          </a:p>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Even in big companies that have many servers and machines that are functioning 24/24h  those kind of applications are needed to detect the level of temperature and provide the best conditions for the hardware side to function </a:t>
            </a:r>
            <a:r>
              <a:rPr lang="en-US" dirty="0" err="1">
                <a:latin typeface="Calibri" panose="020F0502020204030204" pitchFamily="34" charset="0"/>
                <a:ea typeface="Calibri" panose="020F0502020204030204" pitchFamily="34" charset="0"/>
                <a:cs typeface="Arial" panose="020B0604020202020204" pitchFamily="34" charset="0"/>
              </a:rPr>
              <a:t>approparly</a:t>
            </a:r>
            <a:r>
              <a:rPr lang="en-US" dirty="0">
                <a:latin typeface="Calibri" panose="020F0502020204030204" pitchFamily="34" charset="0"/>
                <a:ea typeface="Calibri" panose="020F0502020204030204" pitchFamily="34" charset="0"/>
                <a:cs typeface="Arial" panose="020B0604020202020204" pitchFamily="34" charset="0"/>
              </a:rPr>
              <a:t>  and track it through a web interface .</a:t>
            </a:r>
            <a:endParaRPr lang="fr-FR"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itre 1">
            <a:extLst>
              <a:ext uri="{FF2B5EF4-FFF2-40B4-BE49-F238E27FC236}">
                <a16:creationId xmlns:a16="http://schemas.microsoft.com/office/drawing/2014/main" xmlns="" id="{ABCA8C2F-084C-4FAD-8F6F-9DFB7820CF5F}"/>
              </a:ext>
            </a:extLst>
          </p:cNvPr>
          <p:cNvSpPr>
            <a:spLocks noGrp="1"/>
          </p:cNvSpPr>
          <p:nvPr>
            <p:ph type="title"/>
          </p:nvPr>
        </p:nvSpPr>
        <p:spPr>
          <a:xfrm>
            <a:off x="1259632" y="164939"/>
            <a:ext cx="8424936" cy="1044116"/>
          </a:xfrm>
        </p:spPr>
        <p:txBody>
          <a:bodyPr/>
          <a:lstStyle/>
          <a:p>
            <a:pPr algn="l"/>
            <a:r>
              <a:rPr lang="fr-FR" sz="3500" b="1" dirty="0">
                <a:solidFill>
                  <a:schemeClr val="bg1"/>
                </a:solidFill>
              </a:rPr>
              <a:t>Mini-project1: </a:t>
            </a:r>
            <a:br>
              <a:rPr lang="fr-FR" sz="3500" b="1" dirty="0">
                <a:solidFill>
                  <a:schemeClr val="bg1"/>
                </a:solidFill>
              </a:rPr>
            </a:br>
            <a:r>
              <a:rPr lang="en-US" sz="2500" b="1" dirty="0">
                <a:solidFill>
                  <a:schemeClr val="bg1"/>
                </a:solidFill>
              </a:rPr>
              <a:t>Reading temperature data </a:t>
            </a:r>
            <a:endParaRPr lang="fr-FR" sz="2500" b="1" dirty="0">
              <a:solidFill>
                <a:schemeClr val="bg1"/>
              </a:solidFill>
            </a:endParaRPr>
          </a:p>
        </p:txBody>
      </p:sp>
      <p:sp>
        <p:nvSpPr>
          <p:cNvPr id="8" name="Rectangle 7">
            <a:extLst>
              <a:ext uri="{FF2B5EF4-FFF2-40B4-BE49-F238E27FC236}">
                <a16:creationId xmlns:a16="http://schemas.microsoft.com/office/drawing/2014/main" xmlns="" id="{89FE7F52-E60A-4E2E-8EDC-1EBD4106F656}"/>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24</a:t>
            </a:r>
          </a:p>
        </p:txBody>
      </p:sp>
    </p:spTree>
    <p:extLst>
      <p:ext uri="{BB962C8B-B14F-4D97-AF65-F5344CB8AC3E}">
        <p14:creationId xmlns:p14="http://schemas.microsoft.com/office/powerpoint/2010/main" val="1338001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85DE1DB-EC9B-4631-8E58-C84D36492BB6}"/>
              </a:ext>
            </a:extLst>
          </p:cNvPr>
          <p:cNvSpPr>
            <a:spLocks noGrp="1"/>
          </p:cNvSpPr>
          <p:nvPr>
            <p:ph type="title"/>
          </p:nvPr>
        </p:nvSpPr>
        <p:spPr>
          <a:xfrm>
            <a:off x="-108520" y="260648"/>
            <a:ext cx="7283152" cy="994122"/>
          </a:xfrm>
        </p:spPr>
        <p:txBody>
          <a:bodyPr/>
          <a:lstStyle/>
          <a:p>
            <a:r>
              <a:rPr lang="en-US" sz="2200" b="1" dirty="0">
                <a:solidFill>
                  <a:schemeClr val="bg1"/>
                </a:solidFill>
              </a:rPr>
              <a:t>Mini-Project 2: Controlling LEDs </a:t>
            </a:r>
            <a:br>
              <a:rPr lang="en-US" sz="2200" b="1" dirty="0">
                <a:solidFill>
                  <a:schemeClr val="bg1"/>
                </a:solidFill>
              </a:rPr>
            </a:br>
            <a:r>
              <a:rPr lang="en-US" sz="2200" b="1" dirty="0">
                <a:solidFill>
                  <a:schemeClr val="bg1"/>
                </a:solidFill>
              </a:rPr>
              <a:t>with a Web Page</a:t>
            </a:r>
            <a:endParaRPr lang="fr-FR" sz="2200" dirty="0">
              <a:solidFill>
                <a:schemeClr val="bg1"/>
              </a:solidFill>
            </a:endParaRPr>
          </a:p>
        </p:txBody>
      </p:sp>
      <p:sp>
        <p:nvSpPr>
          <p:cNvPr id="4" name="ZoneTexte 3">
            <a:extLst>
              <a:ext uri="{FF2B5EF4-FFF2-40B4-BE49-F238E27FC236}">
                <a16:creationId xmlns:a16="http://schemas.microsoft.com/office/drawing/2014/main" xmlns="" id="{66A56F08-DA03-4D0E-A5E8-8B1A5AE9FB2B}"/>
              </a:ext>
            </a:extLst>
          </p:cNvPr>
          <p:cNvSpPr txBox="1"/>
          <p:nvPr/>
        </p:nvSpPr>
        <p:spPr>
          <a:xfrm>
            <a:off x="287524" y="1464376"/>
            <a:ext cx="8568952" cy="646331"/>
          </a:xfrm>
          <a:prstGeom prst="rect">
            <a:avLst/>
          </a:prstGeom>
          <a:noFill/>
        </p:spPr>
        <p:txBody>
          <a:bodyPr wrap="square" rtlCol="0">
            <a:spAutoFit/>
          </a:bodyPr>
          <a:lstStyle/>
          <a:p>
            <a:pPr algn="just"/>
            <a:r>
              <a:rPr lang="en-US" dirty="0"/>
              <a:t>The second mini-project focuses on controlling two LEDs through a web interface.</a:t>
            </a:r>
            <a:endParaRPr lang="fr-FR" dirty="0"/>
          </a:p>
          <a:p>
            <a:endParaRPr lang="fr-FR" dirty="0"/>
          </a:p>
        </p:txBody>
      </p:sp>
      <p:pic>
        <p:nvPicPr>
          <p:cNvPr id="5" name="Image 4">
            <a:extLst>
              <a:ext uri="{FF2B5EF4-FFF2-40B4-BE49-F238E27FC236}">
                <a16:creationId xmlns:a16="http://schemas.microsoft.com/office/drawing/2014/main" xmlns="" id="{35FDB823-ADA9-4DE6-83A3-23E6A4B96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370" y="2276872"/>
            <a:ext cx="5421260" cy="3816424"/>
          </a:xfrm>
          <a:prstGeom prst="rect">
            <a:avLst/>
          </a:prstGeom>
        </p:spPr>
      </p:pic>
      <p:sp>
        <p:nvSpPr>
          <p:cNvPr id="6" name="Rectangle 5">
            <a:extLst>
              <a:ext uri="{FF2B5EF4-FFF2-40B4-BE49-F238E27FC236}">
                <a16:creationId xmlns:a16="http://schemas.microsoft.com/office/drawing/2014/main" xmlns="" id="{357558AF-8507-4974-9426-F7BCEB830E9A}"/>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25</a:t>
            </a:r>
          </a:p>
        </p:txBody>
      </p:sp>
    </p:spTree>
    <p:extLst>
      <p:ext uri="{BB962C8B-B14F-4D97-AF65-F5344CB8AC3E}">
        <p14:creationId xmlns:p14="http://schemas.microsoft.com/office/powerpoint/2010/main" val="20042643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xmlns="" id="{001200AD-A1BD-402E-BA20-E9F0565EA0AD}"/>
              </a:ext>
            </a:extLst>
          </p:cNvPr>
          <p:cNvGrpSpPr/>
          <p:nvPr/>
        </p:nvGrpSpPr>
        <p:grpSpPr>
          <a:xfrm>
            <a:off x="600685" y="2132856"/>
            <a:ext cx="4250525" cy="2967246"/>
            <a:chOff x="600685" y="2132856"/>
            <a:chExt cx="4250525" cy="2967246"/>
          </a:xfrm>
        </p:grpSpPr>
        <p:sp>
          <p:nvSpPr>
            <p:cNvPr id="4" name="ZoneTexte 3">
              <a:extLst>
                <a:ext uri="{FF2B5EF4-FFF2-40B4-BE49-F238E27FC236}">
                  <a16:creationId xmlns:a16="http://schemas.microsoft.com/office/drawing/2014/main" xmlns="" id="{4F1838E8-B77D-475E-ABB3-691B85F4171E}"/>
                </a:ext>
              </a:extLst>
            </p:cNvPr>
            <p:cNvSpPr txBox="1"/>
            <p:nvPr/>
          </p:nvSpPr>
          <p:spPr>
            <a:xfrm>
              <a:off x="879897" y="2132856"/>
              <a:ext cx="3692103" cy="461665"/>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x-non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fr-FR" dirty="0"/>
                <a:t>         </a:t>
              </a:r>
              <a:r>
                <a:rPr lang="fr-FR" sz="2400" dirty="0"/>
                <a:t>Setting Up the </a:t>
              </a:r>
              <a:r>
                <a:rPr lang="fr-FR" sz="2400" dirty="0" err="1"/>
                <a:t>LEDs</a:t>
              </a:r>
              <a:endParaRPr lang="x-none" dirty="0"/>
            </a:p>
          </p:txBody>
        </p:sp>
        <p:sp>
          <p:nvSpPr>
            <p:cNvPr id="5" name="ZoneTexte 5">
              <a:extLst>
                <a:ext uri="{FF2B5EF4-FFF2-40B4-BE49-F238E27FC236}">
                  <a16:creationId xmlns:a16="http://schemas.microsoft.com/office/drawing/2014/main" xmlns="" id="{4AB27677-4993-4503-9745-A1C487C68067}"/>
                </a:ext>
              </a:extLst>
            </p:cNvPr>
            <p:cNvSpPr txBox="1"/>
            <p:nvPr/>
          </p:nvSpPr>
          <p:spPr>
            <a:xfrm>
              <a:off x="600685" y="3385646"/>
              <a:ext cx="4250525" cy="461665"/>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x-non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fr-FR" dirty="0"/>
                <a:t>   </a:t>
              </a:r>
              <a:r>
                <a:rPr lang="fr-FR" sz="2400" dirty="0" err="1"/>
                <a:t>Creating</a:t>
              </a:r>
              <a:r>
                <a:rPr lang="fr-FR" sz="2400" dirty="0"/>
                <a:t> the Web Interface</a:t>
              </a:r>
              <a:endParaRPr lang="x-none" dirty="0"/>
            </a:p>
          </p:txBody>
        </p:sp>
        <p:sp>
          <p:nvSpPr>
            <p:cNvPr id="6" name="Flèche : bas 5">
              <a:extLst>
                <a:ext uri="{FF2B5EF4-FFF2-40B4-BE49-F238E27FC236}">
                  <a16:creationId xmlns:a16="http://schemas.microsoft.com/office/drawing/2014/main" xmlns="" id="{D369C0C1-00FB-44F1-8BE3-111C84713267}"/>
                </a:ext>
              </a:extLst>
            </p:cNvPr>
            <p:cNvSpPr/>
            <p:nvPr/>
          </p:nvSpPr>
          <p:spPr>
            <a:xfrm>
              <a:off x="2604021" y="2594521"/>
              <a:ext cx="212305" cy="813196"/>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x-non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x-none"/>
            </a:p>
          </p:txBody>
        </p:sp>
        <p:sp>
          <p:nvSpPr>
            <p:cNvPr id="7" name="ZoneTexte 7">
              <a:extLst>
                <a:ext uri="{FF2B5EF4-FFF2-40B4-BE49-F238E27FC236}">
                  <a16:creationId xmlns:a16="http://schemas.microsoft.com/office/drawing/2014/main" xmlns="" id="{188B9EAD-5FB5-4F8A-AB33-99D395199ED8}"/>
                </a:ext>
              </a:extLst>
            </p:cNvPr>
            <p:cNvSpPr txBox="1"/>
            <p:nvPr/>
          </p:nvSpPr>
          <p:spPr>
            <a:xfrm>
              <a:off x="692137" y="4638437"/>
              <a:ext cx="4067627"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x-non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fr-FR" sz="2400" dirty="0"/>
                <a:t>     </a:t>
              </a:r>
              <a:r>
                <a:rPr lang="fr-FR" sz="2400" dirty="0" err="1"/>
                <a:t>Accessing</a:t>
              </a:r>
              <a:r>
                <a:rPr lang="fr-FR" sz="2400" dirty="0"/>
                <a:t> the Web Page</a:t>
              </a:r>
              <a:endParaRPr lang="x-none" sz="2400" dirty="0"/>
            </a:p>
          </p:txBody>
        </p:sp>
        <p:sp>
          <p:nvSpPr>
            <p:cNvPr id="8" name="Flèche : bas 7">
              <a:extLst>
                <a:ext uri="{FF2B5EF4-FFF2-40B4-BE49-F238E27FC236}">
                  <a16:creationId xmlns:a16="http://schemas.microsoft.com/office/drawing/2014/main" xmlns="" id="{B283F8B3-6AA7-487C-99B3-8B5C64532136}"/>
                </a:ext>
              </a:extLst>
            </p:cNvPr>
            <p:cNvSpPr/>
            <p:nvPr/>
          </p:nvSpPr>
          <p:spPr>
            <a:xfrm>
              <a:off x="2604021" y="3869382"/>
              <a:ext cx="203240" cy="769055"/>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x-non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x-none" dirty="0"/>
            </a:p>
          </p:txBody>
        </p:sp>
      </p:grpSp>
      <p:pic>
        <p:nvPicPr>
          <p:cNvPr id="10" name="Image 9">
            <a:extLst>
              <a:ext uri="{FF2B5EF4-FFF2-40B4-BE49-F238E27FC236}">
                <a16:creationId xmlns:a16="http://schemas.microsoft.com/office/drawing/2014/main" xmlns="" id="{B58AA862-7200-4575-BEC2-28E7A84AB0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1210" y="1785768"/>
            <a:ext cx="4018025" cy="3661419"/>
          </a:xfrm>
          <a:prstGeom prst="rect">
            <a:avLst/>
          </a:prstGeom>
        </p:spPr>
      </p:pic>
      <p:sp>
        <p:nvSpPr>
          <p:cNvPr id="11" name="Titre 1">
            <a:extLst>
              <a:ext uri="{FF2B5EF4-FFF2-40B4-BE49-F238E27FC236}">
                <a16:creationId xmlns:a16="http://schemas.microsoft.com/office/drawing/2014/main" xmlns="" id="{4F471CF7-F714-40FF-8A86-D2F9FF6A3F8E}"/>
              </a:ext>
            </a:extLst>
          </p:cNvPr>
          <p:cNvSpPr>
            <a:spLocks noGrp="1"/>
          </p:cNvSpPr>
          <p:nvPr>
            <p:ph type="title"/>
          </p:nvPr>
        </p:nvSpPr>
        <p:spPr>
          <a:xfrm>
            <a:off x="-108520" y="260648"/>
            <a:ext cx="7283152" cy="994122"/>
          </a:xfrm>
        </p:spPr>
        <p:txBody>
          <a:bodyPr/>
          <a:lstStyle/>
          <a:p>
            <a:r>
              <a:rPr lang="en-US" sz="2200" b="1" dirty="0">
                <a:solidFill>
                  <a:schemeClr val="bg1"/>
                </a:solidFill>
              </a:rPr>
              <a:t>Mini-Project 2: Controlling LEDs </a:t>
            </a:r>
            <a:br>
              <a:rPr lang="en-US" sz="2200" b="1" dirty="0">
                <a:solidFill>
                  <a:schemeClr val="bg1"/>
                </a:solidFill>
              </a:rPr>
            </a:br>
            <a:r>
              <a:rPr lang="en-US" sz="2200" b="1" dirty="0">
                <a:solidFill>
                  <a:schemeClr val="bg1"/>
                </a:solidFill>
              </a:rPr>
              <a:t>with a Web Page</a:t>
            </a:r>
            <a:endParaRPr lang="fr-FR" sz="2200" dirty="0">
              <a:solidFill>
                <a:schemeClr val="bg1"/>
              </a:solidFill>
            </a:endParaRPr>
          </a:p>
        </p:txBody>
      </p:sp>
      <p:sp>
        <p:nvSpPr>
          <p:cNvPr id="12" name="Rectangle 11">
            <a:extLst>
              <a:ext uri="{FF2B5EF4-FFF2-40B4-BE49-F238E27FC236}">
                <a16:creationId xmlns:a16="http://schemas.microsoft.com/office/drawing/2014/main" xmlns="" id="{04AB9944-98BF-4783-8E10-56C0CA6D13E4}"/>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26</a:t>
            </a:r>
          </a:p>
        </p:txBody>
      </p:sp>
    </p:spTree>
    <p:extLst>
      <p:ext uri="{BB962C8B-B14F-4D97-AF65-F5344CB8AC3E}">
        <p14:creationId xmlns:p14="http://schemas.microsoft.com/office/powerpoint/2010/main" val="1272072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53B78F5-60E9-49AC-A8F2-611775973C23}"/>
              </a:ext>
            </a:extLst>
          </p:cNvPr>
          <p:cNvSpPr>
            <a:spLocks noGrp="1"/>
          </p:cNvSpPr>
          <p:nvPr>
            <p:ph type="title"/>
          </p:nvPr>
        </p:nvSpPr>
        <p:spPr>
          <a:xfrm>
            <a:off x="-180528" y="260648"/>
            <a:ext cx="8229600" cy="922114"/>
          </a:xfrm>
        </p:spPr>
        <p:txBody>
          <a:bodyPr/>
          <a:lstStyle/>
          <a:p>
            <a:r>
              <a:rPr lang="en-US" sz="2200" b="1" dirty="0">
                <a:solidFill>
                  <a:schemeClr val="bg1"/>
                </a:solidFill>
              </a:rPr>
              <a:t>Mini-Project 3: Controlling an RGB LED </a:t>
            </a:r>
            <a:br>
              <a:rPr lang="en-US" sz="2200" b="1" dirty="0">
                <a:solidFill>
                  <a:schemeClr val="bg1"/>
                </a:solidFill>
              </a:rPr>
            </a:br>
            <a:r>
              <a:rPr lang="en-US" sz="2200" b="1" dirty="0">
                <a:solidFill>
                  <a:schemeClr val="bg1"/>
                </a:solidFill>
              </a:rPr>
              <a:t>with a Web Interface</a:t>
            </a:r>
            <a:r>
              <a:rPr lang="x-none" sz="3000" b="1" dirty="0">
                <a:solidFill>
                  <a:schemeClr val="bg1"/>
                </a:solidFill>
              </a:rPr>
              <a:t/>
            </a:r>
            <a:br>
              <a:rPr lang="x-none" sz="3000" b="1" dirty="0">
                <a:solidFill>
                  <a:schemeClr val="bg1"/>
                </a:solidFill>
              </a:rPr>
            </a:br>
            <a:endParaRPr lang="fr-FR" sz="3000" dirty="0">
              <a:solidFill>
                <a:schemeClr val="bg1"/>
              </a:solidFill>
            </a:endParaRPr>
          </a:p>
        </p:txBody>
      </p:sp>
      <p:sp>
        <p:nvSpPr>
          <p:cNvPr id="4" name="ZoneTexte 3">
            <a:extLst>
              <a:ext uri="{FF2B5EF4-FFF2-40B4-BE49-F238E27FC236}">
                <a16:creationId xmlns:a16="http://schemas.microsoft.com/office/drawing/2014/main" xmlns="" id="{C0DEC9EC-6E5A-42D9-AEA6-C1DF69AF94DB}"/>
              </a:ext>
            </a:extLst>
          </p:cNvPr>
          <p:cNvSpPr txBox="1"/>
          <p:nvPr/>
        </p:nvSpPr>
        <p:spPr>
          <a:xfrm>
            <a:off x="651320" y="3861048"/>
            <a:ext cx="7881120" cy="2585323"/>
          </a:xfrm>
          <a:prstGeom prst="rect">
            <a:avLst/>
          </a:prstGeom>
          <a:noFill/>
        </p:spPr>
        <p:txBody>
          <a:bodyPr wrap="square" rtlCol="0">
            <a:spAutoFit/>
          </a:bodyPr>
          <a:lstStyle/>
          <a:p>
            <a:r>
              <a:rPr lang="fr-FR" dirty="0">
                <a:solidFill>
                  <a:srgbClr val="FF0000"/>
                </a:solidFill>
                <a:highlight>
                  <a:srgbClr val="FFFF00"/>
                </a:highlight>
              </a:rPr>
              <a:t>B. Web interface </a:t>
            </a:r>
            <a:r>
              <a:rPr lang="fr-FR" dirty="0" err="1">
                <a:solidFill>
                  <a:srgbClr val="FF0000"/>
                </a:solidFill>
                <a:highlight>
                  <a:srgbClr val="FFFF00"/>
                </a:highlight>
              </a:rPr>
              <a:t>with</a:t>
            </a:r>
            <a:r>
              <a:rPr lang="fr-FR" dirty="0">
                <a:solidFill>
                  <a:srgbClr val="FF0000"/>
                </a:solidFill>
                <a:highlight>
                  <a:srgbClr val="FFFF00"/>
                </a:highlight>
              </a:rPr>
              <a:t> </a:t>
            </a:r>
            <a:r>
              <a:rPr lang="fr-FR" dirty="0" err="1">
                <a:solidFill>
                  <a:srgbClr val="FF0000"/>
                </a:solidFill>
                <a:highlight>
                  <a:srgbClr val="FFFF00"/>
                </a:highlight>
              </a:rPr>
              <a:t>color</a:t>
            </a:r>
            <a:r>
              <a:rPr lang="fr-FR" dirty="0">
                <a:solidFill>
                  <a:srgbClr val="FF0000"/>
                </a:solidFill>
                <a:highlight>
                  <a:srgbClr val="FFFF00"/>
                </a:highlight>
              </a:rPr>
              <a:t> </a:t>
            </a:r>
            <a:r>
              <a:rPr lang="fr-FR" dirty="0" err="1">
                <a:solidFill>
                  <a:srgbClr val="FF0000"/>
                </a:solidFill>
                <a:highlight>
                  <a:srgbClr val="FFFF00"/>
                </a:highlight>
              </a:rPr>
              <a:t>wheel</a:t>
            </a:r>
            <a:r>
              <a:rPr lang="fr-FR" dirty="0">
                <a:solidFill>
                  <a:srgbClr val="FF0000"/>
                </a:solidFill>
                <a:highlight>
                  <a:srgbClr val="FFFF00"/>
                </a:highlight>
              </a:rPr>
              <a:t>:</a:t>
            </a:r>
          </a:p>
          <a:p>
            <a:pPr algn="just"/>
            <a:r>
              <a:rPr lang="en-US" dirty="0"/>
              <a:t>Integration of the color wheel into the web page using HTML, CSS, and potentially JavaScript for interactive functionality.</a:t>
            </a:r>
          </a:p>
          <a:p>
            <a:pPr marL="342900" indent="-342900">
              <a:buFont typeface="Wingdings" panose="05000000000000000000" pitchFamily="2" charset="2"/>
              <a:buChar char="q"/>
            </a:pPr>
            <a:endParaRPr lang="en-US" dirty="0"/>
          </a:p>
          <a:p>
            <a:pPr algn="just"/>
            <a:r>
              <a:rPr lang="fr-FR" dirty="0"/>
              <a:t> </a:t>
            </a:r>
            <a:r>
              <a:rPr lang="fr-FR" dirty="0" err="1" smtClean="0"/>
              <a:t>Updating</a:t>
            </a:r>
            <a:r>
              <a:rPr lang="fr-FR" dirty="0" smtClean="0"/>
              <a:t> </a:t>
            </a:r>
            <a:r>
              <a:rPr lang="fr-FR" dirty="0"/>
              <a:t>the Arduino code </a:t>
            </a:r>
            <a:r>
              <a:rPr lang="en-US" dirty="0"/>
              <a:t>to handle input from the color wheel, converting the selected color into RGB values</a:t>
            </a:r>
            <a:r>
              <a:rPr lang="en-US" dirty="0" smtClean="0"/>
              <a:t>.</a:t>
            </a:r>
            <a:endParaRPr lang="en-US" dirty="0"/>
          </a:p>
          <a:p>
            <a:pPr marL="342900" indent="-342900">
              <a:buFont typeface="Wingdings" panose="05000000000000000000" pitchFamily="2" charset="2"/>
              <a:buChar char="q"/>
            </a:pPr>
            <a:endParaRPr lang="en-US" dirty="0"/>
          </a:p>
          <a:p>
            <a:r>
              <a:rPr lang="fr-FR" dirty="0"/>
              <a:t> </a:t>
            </a:r>
            <a:r>
              <a:rPr lang="fr-FR" dirty="0" err="1" smtClean="0"/>
              <a:t>controlling</a:t>
            </a:r>
            <a:r>
              <a:rPr lang="fr-FR" dirty="0" smtClean="0"/>
              <a:t> hardware components </a:t>
            </a:r>
            <a:r>
              <a:rPr lang="fr-FR" dirty="0" err="1" smtClean="0"/>
              <a:t>with</a:t>
            </a:r>
            <a:r>
              <a:rPr lang="fr-FR" dirty="0" smtClean="0"/>
              <a:t> a web interface </a:t>
            </a:r>
            <a:r>
              <a:rPr lang="fr-FR" dirty="0" err="1" smtClean="0"/>
              <a:t>can</a:t>
            </a:r>
            <a:r>
              <a:rPr lang="fr-FR" dirty="0" smtClean="0"/>
              <a:t> </a:t>
            </a:r>
            <a:r>
              <a:rPr lang="fr-FR" dirty="0" err="1" smtClean="0"/>
              <a:t>be</a:t>
            </a:r>
            <a:r>
              <a:rPr lang="fr-FR" dirty="0" smtClean="0"/>
              <a:t> </a:t>
            </a:r>
            <a:r>
              <a:rPr lang="fr-FR" dirty="0" err="1" smtClean="0"/>
              <a:t>integrated</a:t>
            </a:r>
            <a:r>
              <a:rPr lang="fr-FR" dirty="0" smtClean="0"/>
              <a:t> </a:t>
            </a:r>
            <a:r>
              <a:rPr lang="fr-FR" dirty="0" err="1" smtClean="0"/>
              <a:t>into</a:t>
            </a:r>
            <a:r>
              <a:rPr lang="fr-FR" dirty="0" smtClean="0"/>
              <a:t> </a:t>
            </a:r>
            <a:r>
              <a:rPr lang="fr-FR" dirty="0" err="1" smtClean="0"/>
              <a:t>broader</a:t>
            </a:r>
            <a:r>
              <a:rPr lang="fr-FR" dirty="0" smtClean="0"/>
              <a:t> smart home </a:t>
            </a:r>
            <a:r>
              <a:rPr lang="fr-FR" dirty="0" err="1" smtClean="0"/>
              <a:t>systems</a:t>
            </a:r>
            <a:endParaRPr lang="fr-FR" dirty="0"/>
          </a:p>
        </p:txBody>
      </p:sp>
      <p:sp>
        <p:nvSpPr>
          <p:cNvPr id="5" name="ZoneTexte 4">
            <a:extLst>
              <a:ext uri="{FF2B5EF4-FFF2-40B4-BE49-F238E27FC236}">
                <a16:creationId xmlns:a16="http://schemas.microsoft.com/office/drawing/2014/main" xmlns="" id="{994F7782-C7F7-4BEF-BEE0-C56DD5550CB8}"/>
              </a:ext>
            </a:extLst>
          </p:cNvPr>
          <p:cNvSpPr txBox="1"/>
          <p:nvPr/>
        </p:nvSpPr>
        <p:spPr>
          <a:xfrm>
            <a:off x="683568" y="1364328"/>
            <a:ext cx="7992888" cy="646331"/>
          </a:xfrm>
          <a:prstGeom prst="rect">
            <a:avLst/>
          </a:prstGeom>
          <a:solidFill>
            <a:schemeClr val="accent5">
              <a:lumMod val="20000"/>
              <a:lumOff val="80000"/>
            </a:schemeClr>
          </a:solidFill>
        </p:spPr>
        <p:txBody>
          <a:bodyPr wrap="square" rtlCol="0">
            <a:spAutoFit/>
          </a:bodyPr>
          <a:lstStyle/>
          <a:p>
            <a:pPr algn="just"/>
            <a:r>
              <a:rPr lang="en-US" dirty="0">
                <a:solidFill>
                  <a:srgbClr val="0D0D0D"/>
                </a:solidFill>
                <a:latin typeface="ui-sans-serif"/>
              </a:rPr>
              <a:t>Mini-project 3 involves controlling an RGB LED's color through a web interface served by an ESP32, using manual intensity input and a color wheel.</a:t>
            </a:r>
            <a:endParaRPr lang="fr-FR" dirty="0"/>
          </a:p>
        </p:txBody>
      </p:sp>
      <p:sp>
        <p:nvSpPr>
          <p:cNvPr id="6" name="ZoneTexte 5">
            <a:extLst>
              <a:ext uri="{FF2B5EF4-FFF2-40B4-BE49-F238E27FC236}">
                <a16:creationId xmlns:a16="http://schemas.microsoft.com/office/drawing/2014/main" xmlns="" id="{A7AF3BB0-2549-4272-82FB-B5B34C0AEAEB}"/>
              </a:ext>
            </a:extLst>
          </p:cNvPr>
          <p:cNvSpPr txBox="1"/>
          <p:nvPr/>
        </p:nvSpPr>
        <p:spPr>
          <a:xfrm>
            <a:off x="683568" y="2276872"/>
            <a:ext cx="7992888" cy="1477328"/>
          </a:xfrm>
          <a:prstGeom prst="rect">
            <a:avLst/>
          </a:prstGeom>
          <a:noFill/>
        </p:spPr>
        <p:txBody>
          <a:bodyPr wrap="square" rtlCol="0">
            <a:spAutoFit/>
          </a:bodyPr>
          <a:lstStyle/>
          <a:p>
            <a:r>
              <a:rPr lang="en-US" b="1" dirty="0">
                <a:solidFill>
                  <a:srgbClr val="FF0000"/>
                </a:solidFill>
                <a:highlight>
                  <a:srgbClr val="FFFF00"/>
                </a:highlight>
                <a:latin typeface="ui-sans-serif"/>
              </a:rPr>
              <a:t>A. Web interface with Manual RGB Color Selection:</a:t>
            </a:r>
          </a:p>
          <a:p>
            <a:r>
              <a:rPr lang="fr-FR" dirty="0" err="1"/>
              <a:t>Using</a:t>
            </a:r>
            <a:r>
              <a:rPr lang="fr-FR" dirty="0"/>
              <a:t> HTML and CSS </a:t>
            </a:r>
            <a:r>
              <a:rPr lang="fr-FR" dirty="0" err="1"/>
              <a:t>we</a:t>
            </a:r>
            <a:r>
              <a:rPr lang="fr-FR" dirty="0"/>
              <a:t> </a:t>
            </a:r>
            <a:r>
              <a:rPr lang="fr-FR" dirty="0" err="1"/>
              <a:t>create</a:t>
            </a:r>
            <a:r>
              <a:rPr lang="fr-FR" dirty="0"/>
              <a:t> a web interface </a:t>
            </a:r>
            <a:r>
              <a:rPr lang="fr-FR" dirty="0" err="1"/>
              <a:t>that</a:t>
            </a:r>
            <a:r>
              <a:rPr lang="fr-FR" dirty="0"/>
              <a:t> </a:t>
            </a:r>
            <a:r>
              <a:rPr lang="fr-FR" dirty="0" err="1"/>
              <a:t>includes</a:t>
            </a:r>
            <a:r>
              <a:rPr lang="fr-FR" dirty="0"/>
              <a:t> inputs </a:t>
            </a:r>
            <a:r>
              <a:rPr lang="fr-FR" dirty="0" err="1"/>
              <a:t>fields</a:t>
            </a:r>
            <a:r>
              <a:rPr lang="fr-FR" dirty="0"/>
              <a:t> for </a:t>
            </a:r>
            <a:r>
              <a:rPr lang="fr-FR" dirty="0" err="1"/>
              <a:t>each</a:t>
            </a:r>
            <a:r>
              <a:rPr lang="fr-FR" dirty="0"/>
              <a:t> </a:t>
            </a:r>
            <a:r>
              <a:rPr lang="fr-FR" dirty="0" err="1"/>
              <a:t>color</a:t>
            </a:r>
            <a:r>
              <a:rPr lang="fr-FR" dirty="0"/>
              <a:t>.</a:t>
            </a:r>
          </a:p>
          <a:p>
            <a:pPr marL="342900" indent="-342900">
              <a:buFont typeface="Wingdings" panose="05000000000000000000" pitchFamily="2" charset="2"/>
              <a:buChar char="q"/>
            </a:pPr>
            <a:endParaRPr lang="fr-FR" dirty="0"/>
          </a:p>
          <a:p>
            <a:r>
              <a:rPr lang="fr-FR" dirty="0"/>
              <a:t>Editing an Arduino code </a:t>
            </a:r>
            <a:r>
              <a:rPr lang="fr-FR" dirty="0" err="1"/>
              <a:t>that</a:t>
            </a:r>
            <a:r>
              <a:rPr lang="fr-FR" dirty="0"/>
              <a:t> </a:t>
            </a:r>
            <a:r>
              <a:rPr lang="fr-FR" dirty="0" err="1"/>
              <a:t>adjusts</a:t>
            </a:r>
            <a:r>
              <a:rPr lang="fr-FR" dirty="0"/>
              <a:t> the </a:t>
            </a:r>
            <a:r>
              <a:rPr lang="fr-FR" dirty="0" err="1"/>
              <a:t>color</a:t>
            </a:r>
            <a:r>
              <a:rPr lang="fr-FR" dirty="0"/>
              <a:t> </a:t>
            </a:r>
            <a:r>
              <a:rPr lang="fr-FR" dirty="0" err="1"/>
              <a:t>intensity</a:t>
            </a:r>
            <a:r>
              <a:rPr lang="fr-FR" dirty="0"/>
              <a:t> </a:t>
            </a:r>
            <a:r>
              <a:rPr lang="fr-FR" dirty="0" err="1"/>
              <a:t>based</a:t>
            </a:r>
            <a:r>
              <a:rPr lang="fr-FR" dirty="0"/>
              <a:t> on user input</a:t>
            </a:r>
          </a:p>
        </p:txBody>
      </p:sp>
      <p:sp>
        <p:nvSpPr>
          <p:cNvPr id="11" name="Rectangle 10">
            <a:extLst>
              <a:ext uri="{FF2B5EF4-FFF2-40B4-BE49-F238E27FC236}">
                <a16:creationId xmlns:a16="http://schemas.microsoft.com/office/drawing/2014/main" xmlns="" id="{D45C6BE4-4D0F-4B2A-99E6-D07C2ED27D25}"/>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27</a:t>
            </a:r>
          </a:p>
        </p:txBody>
      </p:sp>
      <p:pic>
        <p:nvPicPr>
          <p:cNvPr id="12" name="Picture 39" descr="webmaster_296">
            <a:extLst>
              <a:ext uri="{FF2B5EF4-FFF2-40B4-BE49-F238E27FC236}">
                <a16:creationId xmlns:a16="http://schemas.microsoft.com/office/drawing/2014/main" xmlns="" id="{3A358EFC-4FC3-4846-8922-B8D72E3A931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5505" y="2666568"/>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 name="Picture 39" descr="webmaster_296">
            <a:extLst>
              <a:ext uri="{FF2B5EF4-FFF2-40B4-BE49-F238E27FC236}">
                <a16:creationId xmlns:a16="http://schemas.microsoft.com/office/drawing/2014/main" xmlns="" id="{274DD6B2-652D-436B-ADF1-1F7A34D5048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1835" y="3432154"/>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39" descr="webmaster_296">
            <a:extLst>
              <a:ext uri="{FF2B5EF4-FFF2-40B4-BE49-F238E27FC236}">
                <a16:creationId xmlns:a16="http://schemas.microsoft.com/office/drawing/2014/main" xmlns="" id="{D4FDC9D0-0DEB-4680-ABAE-F6ADFE7395E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2840" y="4259084"/>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39" descr="webmaster_296">
            <a:extLst>
              <a:ext uri="{FF2B5EF4-FFF2-40B4-BE49-F238E27FC236}">
                <a16:creationId xmlns:a16="http://schemas.microsoft.com/office/drawing/2014/main" xmlns="" id="{B766C61E-2B44-4C4D-B7AB-C2E5B535ED2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1835" y="5105518"/>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39" descr="webmaster_296">
            <a:extLst>
              <a:ext uri="{FF2B5EF4-FFF2-40B4-BE49-F238E27FC236}">
                <a16:creationId xmlns:a16="http://schemas.microsoft.com/office/drawing/2014/main" xmlns="" id="{B766C61E-2B44-4C4D-B7AB-C2E5B535ED2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587" y="5913973"/>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34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par>
                                <p:cTn id="8" presetID="4"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500"/>
                                        <p:tgtEl>
                                          <p:spTgt spid="13"/>
                                        </p:tgtEl>
                                      </p:cBhvr>
                                    </p:animEffect>
                                  </p:childTnLst>
                                </p:cTn>
                              </p:par>
                              <p:par>
                                <p:cTn id="11" presetID="4" presetClass="entr" presetSubtype="16"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ox(in)">
                                      <p:cBhvr>
                                        <p:cTn id="13" dur="500"/>
                                        <p:tgtEl>
                                          <p:spTgt spid="14"/>
                                        </p:tgtEl>
                                      </p:cBhvr>
                                    </p:animEffect>
                                  </p:childTnLst>
                                </p:cTn>
                              </p:par>
                              <p:par>
                                <p:cTn id="14" presetID="4" presetClass="entr" presetSubtype="16"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500"/>
                                        <p:tgtEl>
                                          <p:spTgt spid="15"/>
                                        </p:tgtEl>
                                      </p:cBhvr>
                                    </p:animEffect>
                                  </p:childTnLst>
                                </p:cTn>
                              </p:par>
                              <p:par>
                                <p:cTn id="17" presetID="4" presetClass="entr" presetSubtype="16"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ox(in)">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xmlns="" id="{978F9CA8-EB07-453E-907D-B7AFED8A067B}"/>
              </a:ext>
            </a:extLst>
          </p:cNvPr>
          <p:cNvSpPr txBox="1"/>
          <p:nvPr/>
        </p:nvSpPr>
        <p:spPr>
          <a:xfrm>
            <a:off x="1475656" y="1628800"/>
            <a:ext cx="7848872" cy="646331"/>
          </a:xfrm>
          <a:prstGeom prst="rect">
            <a:avLst/>
          </a:prstGeom>
          <a:noFill/>
        </p:spPr>
        <p:txBody>
          <a:bodyPr wrap="square" rtlCol="0">
            <a:spAutoFit/>
          </a:bodyPr>
          <a:lstStyle/>
          <a:p>
            <a:r>
              <a:rPr lang="fr-FR" dirty="0" err="1"/>
              <a:t>We</a:t>
            </a:r>
            <a:r>
              <a:rPr lang="fr-FR" dirty="0"/>
              <a:t> </a:t>
            </a:r>
            <a:r>
              <a:rPr lang="fr-FR" dirty="0" err="1"/>
              <a:t>provide</a:t>
            </a:r>
            <a:r>
              <a:rPr lang="fr-FR" dirty="0"/>
              <a:t> a more user </a:t>
            </a:r>
            <a:r>
              <a:rPr lang="fr-FR" dirty="0" err="1"/>
              <a:t>friendly</a:t>
            </a:r>
            <a:r>
              <a:rPr lang="fr-FR" dirty="0"/>
              <a:t> </a:t>
            </a:r>
            <a:r>
              <a:rPr lang="fr-FR" dirty="0" err="1"/>
              <a:t>approach</a:t>
            </a:r>
            <a:r>
              <a:rPr lang="fr-FR" dirty="0"/>
              <a:t> to </a:t>
            </a:r>
            <a:r>
              <a:rPr lang="fr-FR" dirty="0" err="1"/>
              <a:t>color</a:t>
            </a:r>
            <a:r>
              <a:rPr lang="fr-FR" dirty="0"/>
              <a:t> </a:t>
            </a:r>
            <a:r>
              <a:rPr lang="fr-FR" dirty="0" err="1"/>
              <a:t>selection</a:t>
            </a:r>
            <a:r>
              <a:rPr lang="fr-FR" dirty="0"/>
              <a:t>.</a:t>
            </a:r>
            <a:endParaRPr lang="x-none" dirty="0"/>
          </a:p>
          <a:p>
            <a:endParaRPr lang="fr-FR" dirty="0"/>
          </a:p>
        </p:txBody>
      </p:sp>
      <p:pic>
        <p:nvPicPr>
          <p:cNvPr id="1026" name="Image 15" descr="ESP32 RGB LED Controller Web Server - Remote Color Picker">
            <a:extLst>
              <a:ext uri="{FF2B5EF4-FFF2-40B4-BE49-F238E27FC236}">
                <a16:creationId xmlns:a16="http://schemas.microsoft.com/office/drawing/2014/main" xmlns="" id="{AC2B718D-F8DA-4993-BC4F-34AB0C77F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100" y="2420888"/>
            <a:ext cx="6243972" cy="353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re 1">
            <a:extLst>
              <a:ext uri="{FF2B5EF4-FFF2-40B4-BE49-F238E27FC236}">
                <a16:creationId xmlns:a16="http://schemas.microsoft.com/office/drawing/2014/main" xmlns="" id="{1A727A5B-8AA4-4E4A-BD88-BA9F2CEF8AD4}"/>
              </a:ext>
            </a:extLst>
          </p:cNvPr>
          <p:cNvSpPr>
            <a:spLocks noGrp="1"/>
          </p:cNvSpPr>
          <p:nvPr>
            <p:ph type="title"/>
          </p:nvPr>
        </p:nvSpPr>
        <p:spPr>
          <a:xfrm>
            <a:off x="-180528" y="202630"/>
            <a:ext cx="8229600" cy="922114"/>
          </a:xfrm>
        </p:spPr>
        <p:txBody>
          <a:bodyPr/>
          <a:lstStyle/>
          <a:p>
            <a:r>
              <a:rPr lang="en-US" sz="2200" b="1" dirty="0">
                <a:solidFill>
                  <a:schemeClr val="bg1"/>
                </a:solidFill>
              </a:rPr>
              <a:t>Mini-Project 3: Controlling an RGB LED </a:t>
            </a:r>
            <a:br>
              <a:rPr lang="en-US" sz="2200" b="1" dirty="0">
                <a:solidFill>
                  <a:schemeClr val="bg1"/>
                </a:solidFill>
              </a:rPr>
            </a:br>
            <a:r>
              <a:rPr lang="en-US" sz="2200" b="1" dirty="0">
                <a:solidFill>
                  <a:schemeClr val="bg1"/>
                </a:solidFill>
              </a:rPr>
              <a:t>with a Web Interface</a:t>
            </a:r>
            <a:r>
              <a:rPr lang="x-none" sz="3000" b="1" dirty="0">
                <a:solidFill>
                  <a:schemeClr val="bg1"/>
                </a:solidFill>
              </a:rPr>
              <a:t/>
            </a:r>
            <a:br>
              <a:rPr lang="x-none" sz="3000" b="1" dirty="0">
                <a:solidFill>
                  <a:schemeClr val="bg1"/>
                </a:solidFill>
              </a:rPr>
            </a:br>
            <a:endParaRPr lang="fr-FR" sz="3000" dirty="0">
              <a:solidFill>
                <a:schemeClr val="bg1"/>
              </a:solidFill>
            </a:endParaRPr>
          </a:p>
        </p:txBody>
      </p:sp>
      <p:sp>
        <p:nvSpPr>
          <p:cNvPr id="7" name="Rectangle 6">
            <a:extLst>
              <a:ext uri="{FF2B5EF4-FFF2-40B4-BE49-F238E27FC236}">
                <a16:creationId xmlns:a16="http://schemas.microsoft.com/office/drawing/2014/main" xmlns="" id="{169BB1E6-03D2-4565-9D28-64E53DE1768A}"/>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28</a:t>
            </a:r>
          </a:p>
        </p:txBody>
      </p:sp>
    </p:spTree>
    <p:extLst>
      <p:ext uri="{BB962C8B-B14F-4D97-AF65-F5344CB8AC3E}">
        <p14:creationId xmlns:p14="http://schemas.microsoft.com/office/powerpoint/2010/main" val="3763428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AutoShape 4">
            <a:extLst>
              <a:ext uri="{FF2B5EF4-FFF2-40B4-BE49-F238E27FC236}">
                <a16:creationId xmlns:a16="http://schemas.microsoft.com/office/drawing/2014/main" xmlns="" id="{3BD54E37-E12D-42AF-97D7-D0FD1851EE47}"/>
              </a:ext>
            </a:extLst>
          </p:cNvPr>
          <p:cNvSpPr>
            <a:spLocks noChangeArrowheads="1"/>
          </p:cNvSpPr>
          <p:nvPr/>
        </p:nvSpPr>
        <p:spPr bwMode="ltGray">
          <a:xfrm rot="5400000">
            <a:off x="-2232695" y="1024856"/>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pPr eaLnBrk="1" hangingPunct="1">
              <a:defRPr/>
            </a:pPr>
            <a:endParaRPr lang="fr-FR" dirty="0"/>
          </a:p>
        </p:txBody>
      </p:sp>
      <p:grpSp>
        <p:nvGrpSpPr>
          <p:cNvPr id="82" name="Group 60">
            <a:extLst>
              <a:ext uri="{FF2B5EF4-FFF2-40B4-BE49-F238E27FC236}">
                <a16:creationId xmlns:a16="http://schemas.microsoft.com/office/drawing/2014/main" xmlns="" id="{70A9745E-6A95-4C01-A114-1039A911EB98}"/>
              </a:ext>
            </a:extLst>
          </p:cNvPr>
          <p:cNvGrpSpPr>
            <a:grpSpLocks/>
          </p:cNvGrpSpPr>
          <p:nvPr/>
        </p:nvGrpSpPr>
        <p:grpSpPr bwMode="auto">
          <a:xfrm>
            <a:off x="2255673" y="2702161"/>
            <a:ext cx="500062" cy="500062"/>
            <a:chOff x="2078" y="1680"/>
            <a:chExt cx="1615" cy="1615"/>
          </a:xfrm>
        </p:grpSpPr>
        <p:sp>
          <p:nvSpPr>
            <p:cNvPr id="83" name="Oval 61">
              <a:extLst>
                <a:ext uri="{FF2B5EF4-FFF2-40B4-BE49-F238E27FC236}">
                  <a16:creationId xmlns:a16="http://schemas.microsoft.com/office/drawing/2014/main" xmlns="" id="{BE1F8473-89B6-443A-9A31-8774FB3D2C31}"/>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4" name="Oval 62">
              <a:extLst>
                <a:ext uri="{FF2B5EF4-FFF2-40B4-BE49-F238E27FC236}">
                  <a16:creationId xmlns:a16="http://schemas.microsoft.com/office/drawing/2014/main" xmlns="" id="{2E5F1B4B-2048-405A-91D3-A1693068D1DF}"/>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5" name="Oval 63">
              <a:extLst>
                <a:ext uri="{FF2B5EF4-FFF2-40B4-BE49-F238E27FC236}">
                  <a16:creationId xmlns:a16="http://schemas.microsoft.com/office/drawing/2014/main" xmlns="" id="{072F79EF-3785-46BA-96AF-745D8718F1EE}"/>
                </a:ext>
              </a:extLst>
            </p:cNvPr>
            <p:cNvSpPr>
              <a:spLocks noChangeArrowheads="1"/>
            </p:cNvSpPr>
            <p:nvPr/>
          </p:nvSpPr>
          <p:spPr bwMode="gray">
            <a:xfrm>
              <a:off x="2252" y="1854"/>
              <a:ext cx="1266"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86" name="Oval 64">
              <a:extLst>
                <a:ext uri="{FF2B5EF4-FFF2-40B4-BE49-F238E27FC236}">
                  <a16:creationId xmlns:a16="http://schemas.microsoft.com/office/drawing/2014/main" xmlns="" id="{7919EE0B-7B62-4796-9A48-70ABFC50560A}"/>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7" name="Oval 65">
              <a:extLst>
                <a:ext uri="{FF2B5EF4-FFF2-40B4-BE49-F238E27FC236}">
                  <a16:creationId xmlns:a16="http://schemas.microsoft.com/office/drawing/2014/main" xmlns="" id="{F2EE27EC-7F1B-49BF-9B20-0BD04D67200A}"/>
                </a:ext>
              </a:extLst>
            </p:cNvPr>
            <p:cNvSpPr>
              <a:spLocks noChangeArrowheads="1"/>
            </p:cNvSpPr>
            <p:nvPr/>
          </p:nvSpPr>
          <p:spPr bwMode="gray">
            <a:xfrm>
              <a:off x="2334" y="1936"/>
              <a:ext cx="1097" cy="11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88" name="Oval 66">
              <a:extLst>
                <a:ext uri="{FF2B5EF4-FFF2-40B4-BE49-F238E27FC236}">
                  <a16:creationId xmlns:a16="http://schemas.microsoft.com/office/drawing/2014/main" xmlns="" id="{5DA3C4AF-3AAA-42E6-B5DB-0C4BF1E47BC0}"/>
                </a:ext>
              </a:extLst>
            </p:cNvPr>
            <p:cNvSpPr>
              <a:spLocks noChangeArrowheads="1"/>
            </p:cNvSpPr>
            <p:nvPr/>
          </p:nvSpPr>
          <p:spPr bwMode="gray">
            <a:xfrm>
              <a:off x="2337" y="1939"/>
              <a:ext cx="1096" cy="1098"/>
            </a:xfrm>
            <a:prstGeom prst="ellipse">
              <a:avLst/>
            </a:prstGeom>
            <a:solidFill>
              <a:srgbClr val="7030A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89" name="AutoShape 51">
            <a:extLst>
              <a:ext uri="{FF2B5EF4-FFF2-40B4-BE49-F238E27FC236}">
                <a16:creationId xmlns:a16="http://schemas.microsoft.com/office/drawing/2014/main" xmlns="" id="{2861DC5B-312B-4C54-8135-E10EF62CECCF}"/>
              </a:ext>
            </a:extLst>
          </p:cNvPr>
          <p:cNvSpPr>
            <a:spLocks noChangeArrowheads="1"/>
          </p:cNvSpPr>
          <p:nvPr/>
        </p:nvSpPr>
        <p:spPr bwMode="gray">
          <a:xfrm>
            <a:off x="2208245" y="1475147"/>
            <a:ext cx="6001990" cy="707886"/>
          </a:xfrm>
          <a:prstGeom prst="roundRect">
            <a:avLst>
              <a:gd name="adj" fmla="val 50000"/>
            </a:avLst>
          </a:prstGeom>
          <a:solidFill>
            <a:schemeClr val="accent3">
              <a:lumMod val="60000"/>
              <a:lumOff val="40000"/>
            </a:schemeClr>
          </a:solidFill>
          <a:ln w="28575" algn="ctr">
            <a:solidFill>
              <a:schemeClr val="bg2"/>
            </a:solidFill>
            <a:round/>
            <a:headEnd/>
            <a:tailEnd/>
          </a:ln>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en-US" sz="2000" dirty="0">
                <a:latin typeface="Arial" panose="020B0604020202020204" pitchFamily="34" charset="0"/>
              </a:rPr>
              <a:t>Building a Web Server with ESP32 for IoT Projects</a:t>
            </a:r>
            <a:endParaRPr lang="fr-FR" altLang="fr-FR" sz="2000" dirty="0">
              <a:latin typeface="Arial" panose="020B0604020202020204" pitchFamily="34" charset="0"/>
            </a:endParaRPr>
          </a:p>
        </p:txBody>
      </p:sp>
      <p:grpSp>
        <p:nvGrpSpPr>
          <p:cNvPr id="90" name="Group 67">
            <a:extLst>
              <a:ext uri="{FF2B5EF4-FFF2-40B4-BE49-F238E27FC236}">
                <a16:creationId xmlns:a16="http://schemas.microsoft.com/office/drawing/2014/main" xmlns="" id="{E72D32E9-CC7C-4AE0-B5F5-92720381353E}"/>
              </a:ext>
            </a:extLst>
          </p:cNvPr>
          <p:cNvGrpSpPr>
            <a:grpSpLocks/>
          </p:cNvGrpSpPr>
          <p:nvPr/>
        </p:nvGrpSpPr>
        <p:grpSpPr bwMode="auto">
          <a:xfrm>
            <a:off x="2225830" y="3932144"/>
            <a:ext cx="523875" cy="515937"/>
            <a:chOff x="2078" y="1680"/>
            <a:chExt cx="1615" cy="1615"/>
          </a:xfrm>
        </p:grpSpPr>
        <p:sp>
          <p:nvSpPr>
            <p:cNvPr id="91" name="Oval 68">
              <a:extLst>
                <a:ext uri="{FF2B5EF4-FFF2-40B4-BE49-F238E27FC236}">
                  <a16:creationId xmlns:a16="http://schemas.microsoft.com/office/drawing/2014/main" xmlns="" id="{5996293B-D04B-4FC4-95E8-014AEA142C34}"/>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2" name="Oval 69">
              <a:extLst>
                <a:ext uri="{FF2B5EF4-FFF2-40B4-BE49-F238E27FC236}">
                  <a16:creationId xmlns:a16="http://schemas.microsoft.com/office/drawing/2014/main" xmlns="" id="{22DC0BB1-6C57-4159-A500-E155C045826C}"/>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3" name="Oval 70">
              <a:extLst>
                <a:ext uri="{FF2B5EF4-FFF2-40B4-BE49-F238E27FC236}">
                  <a16:creationId xmlns:a16="http://schemas.microsoft.com/office/drawing/2014/main" xmlns="" id="{EB7F73AF-2E47-43E1-A3FE-D2782673D564}"/>
                </a:ext>
              </a:extLst>
            </p:cNvPr>
            <p:cNvSpPr>
              <a:spLocks noChangeArrowheads="1"/>
            </p:cNvSpPr>
            <p:nvPr/>
          </p:nvSpPr>
          <p:spPr bwMode="gray">
            <a:xfrm>
              <a:off x="2254" y="1854"/>
              <a:ext cx="1263" cy="12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94" name="Oval 71">
              <a:extLst>
                <a:ext uri="{FF2B5EF4-FFF2-40B4-BE49-F238E27FC236}">
                  <a16:creationId xmlns:a16="http://schemas.microsoft.com/office/drawing/2014/main" xmlns="" id="{02EDB990-28B9-4B98-9516-9F1EF789864A}"/>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5" name="Oval 72">
              <a:extLst>
                <a:ext uri="{FF2B5EF4-FFF2-40B4-BE49-F238E27FC236}">
                  <a16:creationId xmlns:a16="http://schemas.microsoft.com/office/drawing/2014/main" xmlns="" id="{F3A0A399-6BE0-4C34-B6EB-3CBD279B252B}"/>
                </a:ext>
              </a:extLst>
            </p:cNvPr>
            <p:cNvSpPr>
              <a:spLocks noChangeArrowheads="1"/>
            </p:cNvSpPr>
            <p:nvPr/>
          </p:nvSpPr>
          <p:spPr bwMode="gray">
            <a:xfrm>
              <a:off x="2332" y="1938"/>
              <a:ext cx="1096" cy="11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96" name="Oval 73">
              <a:extLst>
                <a:ext uri="{FF2B5EF4-FFF2-40B4-BE49-F238E27FC236}">
                  <a16:creationId xmlns:a16="http://schemas.microsoft.com/office/drawing/2014/main" xmlns="" id="{FA94A923-D888-40B7-B9F2-8D19F79E0DC2}"/>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98" name="AutoShape 52">
            <a:extLst>
              <a:ext uri="{FF2B5EF4-FFF2-40B4-BE49-F238E27FC236}">
                <a16:creationId xmlns:a16="http://schemas.microsoft.com/office/drawing/2014/main" xmlns="" id="{AFD02908-9F34-4338-A7CC-62ADA046444A}"/>
              </a:ext>
            </a:extLst>
          </p:cNvPr>
          <p:cNvSpPr>
            <a:spLocks noChangeArrowheads="1"/>
          </p:cNvSpPr>
          <p:nvPr/>
        </p:nvSpPr>
        <p:spPr bwMode="gray">
          <a:xfrm>
            <a:off x="1887503" y="4960496"/>
            <a:ext cx="6500813" cy="723900"/>
          </a:xfrm>
          <a:prstGeom prst="roundRect">
            <a:avLst>
              <a:gd name="adj" fmla="val 50000"/>
            </a:avLst>
          </a:prstGeom>
          <a:noFill/>
          <a:ln w="28575" algn="ctr">
            <a:solidFill>
              <a:schemeClr val="bg2"/>
            </a:solidFill>
            <a:round/>
            <a:headEnd/>
            <a:tailEnd/>
          </a:ln>
          <a:effectLst/>
        </p:spPr>
        <p:txBody>
          <a:bodyPr wrap="none" anchor="ctr"/>
          <a:lstStyle/>
          <a:p>
            <a:pPr marL="342900" indent="-342900" algn="just" eaLnBrk="1" fontAlgn="auto" hangingPunct="1">
              <a:spcBef>
                <a:spcPts val="0"/>
              </a:spcBef>
              <a:spcAft>
                <a:spcPts val="0"/>
              </a:spcAft>
              <a:defRPr/>
            </a:pPr>
            <a:r>
              <a:rPr lang="fr-FR" sz="2000" dirty="0">
                <a:solidFill>
                  <a:schemeClr val="tx1"/>
                </a:solidFill>
              </a:rPr>
              <a:t>Conclusion and perspectives</a:t>
            </a:r>
            <a:endParaRPr lang="fr-FR" b="1" dirty="0">
              <a:solidFill>
                <a:schemeClr val="tx2"/>
              </a:solidFill>
              <a:effectLst>
                <a:outerShdw blurRad="38100" dist="38100" dir="2700000" algn="tl">
                  <a:srgbClr val="000000">
                    <a:alpha val="43137"/>
                  </a:srgbClr>
                </a:outerShdw>
              </a:effectLst>
            </a:endParaRPr>
          </a:p>
        </p:txBody>
      </p:sp>
      <p:grpSp>
        <p:nvGrpSpPr>
          <p:cNvPr id="99" name="Group 53">
            <a:extLst>
              <a:ext uri="{FF2B5EF4-FFF2-40B4-BE49-F238E27FC236}">
                <a16:creationId xmlns:a16="http://schemas.microsoft.com/office/drawing/2014/main" xmlns="" id="{C1C0DF59-C781-4A40-BCDA-8ED328051C94}"/>
              </a:ext>
            </a:extLst>
          </p:cNvPr>
          <p:cNvGrpSpPr>
            <a:grpSpLocks/>
          </p:cNvGrpSpPr>
          <p:nvPr/>
        </p:nvGrpSpPr>
        <p:grpSpPr bwMode="auto">
          <a:xfrm>
            <a:off x="1764536" y="1623796"/>
            <a:ext cx="500062" cy="452438"/>
            <a:chOff x="2078" y="1680"/>
            <a:chExt cx="1615" cy="1615"/>
          </a:xfrm>
        </p:grpSpPr>
        <p:sp>
          <p:nvSpPr>
            <p:cNvPr id="100" name="Oval 54">
              <a:extLst>
                <a:ext uri="{FF2B5EF4-FFF2-40B4-BE49-F238E27FC236}">
                  <a16:creationId xmlns:a16="http://schemas.microsoft.com/office/drawing/2014/main" xmlns="" id="{5965CDBD-B7A7-4CE3-A472-A3921EAD8D7B}"/>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1" name="Oval 55">
              <a:extLst>
                <a:ext uri="{FF2B5EF4-FFF2-40B4-BE49-F238E27FC236}">
                  <a16:creationId xmlns:a16="http://schemas.microsoft.com/office/drawing/2014/main" xmlns="" id="{D609A3D4-0555-42BF-BFA6-42D4B0E3F64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2" name="Oval 56">
              <a:extLst>
                <a:ext uri="{FF2B5EF4-FFF2-40B4-BE49-F238E27FC236}">
                  <a16:creationId xmlns:a16="http://schemas.microsoft.com/office/drawing/2014/main" xmlns="" id="{F6B413EF-4EEF-4A28-8C84-B6FE3C6C3E3C}"/>
                </a:ext>
              </a:extLst>
            </p:cNvPr>
            <p:cNvSpPr>
              <a:spLocks noChangeArrowheads="1"/>
            </p:cNvSpPr>
            <p:nvPr/>
          </p:nvSpPr>
          <p:spPr bwMode="gray">
            <a:xfrm>
              <a:off x="2252" y="1856"/>
              <a:ext cx="1266"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103" name="Oval 57">
              <a:extLst>
                <a:ext uri="{FF2B5EF4-FFF2-40B4-BE49-F238E27FC236}">
                  <a16:creationId xmlns:a16="http://schemas.microsoft.com/office/drawing/2014/main" xmlns="" id="{EC945660-1D3F-4A9F-9482-DA4883F0DBCB}"/>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4" name="Oval 58">
              <a:extLst>
                <a:ext uri="{FF2B5EF4-FFF2-40B4-BE49-F238E27FC236}">
                  <a16:creationId xmlns:a16="http://schemas.microsoft.com/office/drawing/2014/main" xmlns="" id="{00344D6E-8BF1-4802-ADE6-12DAAC04DA93}"/>
                </a:ext>
              </a:extLst>
            </p:cNvPr>
            <p:cNvSpPr>
              <a:spLocks noChangeArrowheads="1"/>
            </p:cNvSpPr>
            <p:nvPr/>
          </p:nvSpPr>
          <p:spPr bwMode="gray">
            <a:xfrm>
              <a:off x="2334" y="1935"/>
              <a:ext cx="1097" cy="110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105" name="Oval 59">
              <a:extLst>
                <a:ext uri="{FF2B5EF4-FFF2-40B4-BE49-F238E27FC236}">
                  <a16:creationId xmlns:a16="http://schemas.microsoft.com/office/drawing/2014/main" xmlns="" id="{61215967-E054-4FAD-8F59-D7D23635642B}"/>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grpSp>
        <p:nvGrpSpPr>
          <p:cNvPr id="107" name="Group 60">
            <a:extLst>
              <a:ext uri="{FF2B5EF4-FFF2-40B4-BE49-F238E27FC236}">
                <a16:creationId xmlns:a16="http://schemas.microsoft.com/office/drawing/2014/main" xmlns="" id="{B4D87CAE-461C-4DC7-8288-B6D162FD9CB5}"/>
              </a:ext>
            </a:extLst>
          </p:cNvPr>
          <p:cNvGrpSpPr>
            <a:grpSpLocks/>
          </p:cNvGrpSpPr>
          <p:nvPr/>
        </p:nvGrpSpPr>
        <p:grpSpPr bwMode="auto">
          <a:xfrm>
            <a:off x="1445428" y="5027132"/>
            <a:ext cx="500063" cy="500062"/>
            <a:chOff x="2078" y="1680"/>
            <a:chExt cx="1615" cy="1615"/>
          </a:xfrm>
        </p:grpSpPr>
        <p:sp>
          <p:nvSpPr>
            <p:cNvPr id="108" name="Oval 61">
              <a:extLst>
                <a:ext uri="{FF2B5EF4-FFF2-40B4-BE49-F238E27FC236}">
                  <a16:creationId xmlns:a16="http://schemas.microsoft.com/office/drawing/2014/main" xmlns="" id="{7C1085C4-CA21-4729-B2C2-D304F1A4ACEB}"/>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9" name="Oval 62">
              <a:extLst>
                <a:ext uri="{FF2B5EF4-FFF2-40B4-BE49-F238E27FC236}">
                  <a16:creationId xmlns:a16="http://schemas.microsoft.com/office/drawing/2014/main" xmlns="" id="{02F9DD4B-0F8F-4111-BE02-A79CB240764D}"/>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10" name="Oval 63">
              <a:extLst>
                <a:ext uri="{FF2B5EF4-FFF2-40B4-BE49-F238E27FC236}">
                  <a16:creationId xmlns:a16="http://schemas.microsoft.com/office/drawing/2014/main" xmlns="" id="{AFC93BE0-DBD9-423A-B007-ACAD2F2A6F59}"/>
                </a:ext>
              </a:extLst>
            </p:cNvPr>
            <p:cNvSpPr>
              <a:spLocks noChangeArrowheads="1"/>
            </p:cNvSpPr>
            <p:nvPr/>
          </p:nvSpPr>
          <p:spPr bwMode="gray">
            <a:xfrm>
              <a:off x="2252" y="1854"/>
              <a:ext cx="1266"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111" name="Oval 64">
              <a:extLst>
                <a:ext uri="{FF2B5EF4-FFF2-40B4-BE49-F238E27FC236}">
                  <a16:creationId xmlns:a16="http://schemas.microsoft.com/office/drawing/2014/main" xmlns="" id="{94ED0D30-4364-4AC7-BCA6-89EDBA1C0D1E}"/>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12" name="Oval 65">
              <a:extLst>
                <a:ext uri="{FF2B5EF4-FFF2-40B4-BE49-F238E27FC236}">
                  <a16:creationId xmlns:a16="http://schemas.microsoft.com/office/drawing/2014/main" xmlns="" id="{AB10908C-6E3E-4644-8867-FB6E379BD6A4}"/>
                </a:ext>
              </a:extLst>
            </p:cNvPr>
            <p:cNvSpPr>
              <a:spLocks noChangeArrowheads="1"/>
            </p:cNvSpPr>
            <p:nvPr/>
          </p:nvSpPr>
          <p:spPr bwMode="gray">
            <a:xfrm>
              <a:off x="2334" y="1936"/>
              <a:ext cx="1097" cy="11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113" name="Oval 66">
              <a:extLst>
                <a:ext uri="{FF2B5EF4-FFF2-40B4-BE49-F238E27FC236}">
                  <a16:creationId xmlns:a16="http://schemas.microsoft.com/office/drawing/2014/main" xmlns="" id="{02D02FF4-F7D2-4B47-83E1-0ABC177643CB}"/>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114" name="AutoShape 51">
            <a:extLst>
              <a:ext uri="{FF2B5EF4-FFF2-40B4-BE49-F238E27FC236}">
                <a16:creationId xmlns:a16="http://schemas.microsoft.com/office/drawing/2014/main" xmlns="" id="{3E0C1AE9-BDD4-492C-8AB7-11AC699001A4}"/>
              </a:ext>
            </a:extLst>
          </p:cNvPr>
          <p:cNvSpPr>
            <a:spLocks noChangeArrowheads="1"/>
          </p:cNvSpPr>
          <p:nvPr/>
        </p:nvSpPr>
        <p:spPr bwMode="gray">
          <a:xfrm>
            <a:off x="2722986" y="2609087"/>
            <a:ext cx="6223000" cy="744843"/>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en-US" sz="2000" dirty="0">
                <a:latin typeface="Arial" panose="020B0604020202020204" pitchFamily="34" charset="0"/>
              </a:rPr>
              <a:t>Overcoming Local Network Limitations with Firebase</a:t>
            </a:r>
            <a:endParaRPr lang="fr-FR" altLang="fr-FR" sz="2000" dirty="0">
              <a:latin typeface="Arial" panose="020B0604020202020204" pitchFamily="34" charset="0"/>
            </a:endParaRPr>
          </a:p>
        </p:txBody>
      </p:sp>
      <p:sp>
        <p:nvSpPr>
          <p:cNvPr id="115" name="AutoShape 51">
            <a:extLst>
              <a:ext uri="{FF2B5EF4-FFF2-40B4-BE49-F238E27FC236}">
                <a16:creationId xmlns:a16="http://schemas.microsoft.com/office/drawing/2014/main" xmlns="" id="{27CAF796-5B41-436D-B833-6AF3D9FB03D9}"/>
              </a:ext>
            </a:extLst>
          </p:cNvPr>
          <p:cNvSpPr>
            <a:spLocks noChangeArrowheads="1"/>
          </p:cNvSpPr>
          <p:nvPr/>
        </p:nvSpPr>
        <p:spPr bwMode="gray">
          <a:xfrm>
            <a:off x="2700930" y="3827434"/>
            <a:ext cx="6223000" cy="8001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sz="2000" dirty="0">
                <a:latin typeface="Arial" panose="020B0604020202020204" pitchFamily="34" charset="0"/>
              </a:rPr>
              <a:t>Building a Sign-Up and Login Webpage with Data</a:t>
            </a:r>
          </a:p>
          <a:p>
            <a:pPr algn="ctr" eaLnBrk="1" hangingPunct="1">
              <a:spcBef>
                <a:spcPct val="0"/>
              </a:spcBef>
              <a:buClrTx/>
              <a:buFontTx/>
              <a:buNone/>
            </a:pPr>
            <a:r>
              <a:rPr lang="en-US" sz="2000" dirty="0">
                <a:latin typeface="Arial" panose="020B0604020202020204" pitchFamily="34" charset="0"/>
              </a:rPr>
              <a:t> Integration from Firebase</a:t>
            </a:r>
            <a:endParaRPr lang="fr-FR" altLang="fr-FR" sz="2000" dirty="0">
              <a:latin typeface="Arial" panose="020B0604020202020204" pitchFamily="34" charset="0"/>
            </a:endParaRPr>
          </a:p>
        </p:txBody>
      </p:sp>
      <p:sp>
        <p:nvSpPr>
          <p:cNvPr id="122" name="Rectangle 121">
            <a:extLst>
              <a:ext uri="{FF2B5EF4-FFF2-40B4-BE49-F238E27FC236}">
                <a16:creationId xmlns:a16="http://schemas.microsoft.com/office/drawing/2014/main" xmlns="" id="{BD7823F5-E583-44C5-8484-431D534676D5}"/>
              </a:ext>
            </a:extLst>
          </p:cNvPr>
          <p:cNvSpPr/>
          <p:nvPr/>
        </p:nvSpPr>
        <p:spPr>
          <a:xfrm>
            <a:off x="1233542" y="332656"/>
            <a:ext cx="3978974" cy="630942"/>
          </a:xfrm>
          <a:prstGeom prst="rect">
            <a:avLst/>
          </a:prstGeom>
        </p:spPr>
        <p:txBody>
          <a:bodyPr wrap="none">
            <a:spAutoFit/>
          </a:bodyPr>
          <a:lstStyle/>
          <a:p>
            <a:r>
              <a:rPr lang="fr-FR" altLang="fr-FR" sz="3500" b="1" dirty="0" err="1">
                <a:solidFill>
                  <a:schemeClr val="bg1"/>
                </a:solidFill>
                <a:latin typeface="Arial" pitchFamily="34" charset="0"/>
                <a:cs typeface="Arial" pitchFamily="34" charset="0"/>
              </a:rPr>
              <a:t>Presentation</a:t>
            </a:r>
            <a:r>
              <a:rPr lang="fr-FR" altLang="fr-FR" sz="3500" b="1" dirty="0">
                <a:solidFill>
                  <a:schemeClr val="bg1"/>
                </a:solidFill>
                <a:latin typeface="Arial" pitchFamily="34" charset="0"/>
                <a:cs typeface="Arial" pitchFamily="34" charset="0"/>
              </a:rPr>
              <a:t> Plan</a:t>
            </a:r>
          </a:p>
        </p:txBody>
      </p:sp>
      <p:sp>
        <p:nvSpPr>
          <p:cNvPr id="43" name="Rectangle 42">
            <a:extLst>
              <a:ext uri="{FF2B5EF4-FFF2-40B4-BE49-F238E27FC236}">
                <a16:creationId xmlns:a16="http://schemas.microsoft.com/office/drawing/2014/main" xmlns="" id="{2D62C927-FA7A-4B8B-B670-EEE394212061}"/>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lumMod val="95000"/>
                    <a:lumOff val="5000"/>
                  </a:schemeClr>
                </a:solidFill>
              </a:rPr>
              <a:t>2</a:t>
            </a:r>
          </a:p>
        </p:txBody>
      </p:sp>
    </p:spTree>
    <p:extLst>
      <p:ext uri="{BB962C8B-B14F-4D97-AF65-F5344CB8AC3E}">
        <p14:creationId xmlns:p14="http://schemas.microsoft.com/office/powerpoint/2010/main" val="42094128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93C6EAD-50A7-406B-B76E-40E48B3CEB1B}"/>
              </a:ext>
            </a:extLst>
          </p:cNvPr>
          <p:cNvSpPr>
            <a:spLocks noGrp="1"/>
          </p:cNvSpPr>
          <p:nvPr>
            <p:ph type="title"/>
          </p:nvPr>
        </p:nvSpPr>
        <p:spPr/>
        <p:txBody>
          <a:bodyPr/>
          <a:lstStyle/>
          <a:p>
            <a:r>
              <a:rPr lang="en-US" sz="2500" b="1" dirty="0">
                <a:solidFill>
                  <a:schemeClr val="bg1"/>
                </a:solidFill>
              </a:rPr>
              <a:t>Limitations of the ESP32 </a:t>
            </a:r>
            <a:br>
              <a:rPr lang="en-US" sz="2500" b="1" dirty="0">
                <a:solidFill>
                  <a:schemeClr val="bg1"/>
                </a:solidFill>
              </a:rPr>
            </a:br>
            <a:r>
              <a:rPr lang="en-US" sz="2500" b="1" dirty="0">
                <a:solidFill>
                  <a:schemeClr val="bg1"/>
                </a:solidFill>
              </a:rPr>
              <a:t>Web Server:</a:t>
            </a:r>
            <a:r>
              <a:rPr lang="en-US" dirty="0">
                <a:solidFill>
                  <a:srgbClr val="7030A0"/>
                </a:solidFill>
              </a:rPr>
              <a:t/>
            </a:r>
            <a:br>
              <a:rPr lang="en-US" dirty="0">
                <a:solidFill>
                  <a:srgbClr val="7030A0"/>
                </a:solidFill>
              </a:rPr>
            </a:br>
            <a:endParaRPr lang="fr-FR" dirty="0"/>
          </a:p>
        </p:txBody>
      </p:sp>
      <p:sp>
        <p:nvSpPr>
          <p:cNvPr id="4" name="ZoneTexte 3">
            <a:extLst>
              <a:ext uri="{FF2B5EF4-FFF2-40B4-BE49-F238E27FC236}">
                <a16:creationId xmlns:a16="http://schemas.microsoft.com/office/drawing/2014/main" xmlns="" id="{23D37F7E-06F3-4002-A92A-3282A447625E}"/>
              </a:ext>
            </a:extLst>
          </p:cNvPr>
          <p:cNvSpPr txBox="1"/>
          <p:nvPr/>
        </p:nvSpPr>
        <p:spPr>
          <a:xfrm>
            <a:off x="971600" y="2204864"/>
            <a:ext cx="7344816" cy="1200329"/>
          </a:xfrm>
          <a:prstGeom prst="rect">
            <a:avLst/>
          </a:prstGeom>
          <a:noFill/>
        </p:spPr>
        <p:txBody>
          <a:bodyPr wrap="square" rtlCol="0">
            <a:spAutoFit/>
          </a:bodyPr>
          <a:lstStyle/>
          <a:p>
            <a:r>
              <a:rPr lang="en-US" b="1" dirty="0">
                <a:solidFill>
                  <a:schemeClr val="tx2">
                    <a:lumMod val="60000"/>
                    <a:lumOff val="40000"/>
                  </a:schemeClr>
                </a:solidFill>
                <a:highlight>
                  <a:srgbClr val="FFFF00"/>
                </a:highlight>
              </a:rPr>
              <a:t>Limitations of the ESP32 Web Server:</a:t>
            </a:r>
          </a:p>
          <a:p>
            <a:r>
              <a:rPr lang="en-US" dirty="0"/>
              <a:t>Creating a web server with Esp32, interacting with sensors and controlling devices through web interfaces is limited to a local network .   </a:t>
            </a:r>
            <a:endParaRPr lang="fr-FR" dirty="0"/>
          </a:p>
        </p:txBody>
      </p:sp>
      <p:sp>
        <p:nvSpPr>
          <p:cNvPr id="5" name="Rectangle 4">
            <a:extLst>
              <a:ext uri="{FF2B5EF4-FFF2-40B4-BE49-F238E27FC236}">
                <a16:creationId xmlns:a16="http://schemas.microsoft.com/office/drawing/2014/main" xmlns="" id="{D26864D3-7A43-4A6C-A124-0A23ECF2B8DF}"/>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29</a:t>
            </a:r>
          </a:p>
        </p:txBody>
      </p:sp>
      <p:sp>
        <p:nvSpPr>
          <p:cNvPr id="7" name="ZoneTexte 6">
            <a:extLst>
              <a:ext uri="{FF2B5EF4-FFF2-40B4-BE49-F238E27FC236}">
                <a16:creationId xmlns:a16="http://schemas.microsoft.com/office/drawing/2014/main" xmlns="" id="{6F455B16-C020-466C-AD15-A9EE27612C68}"/>
              </a:ext>
            </a:extLst>
          </p:cNvPr>
          <p:cNvSpPr txBox="1"/>
          <p:nvPr/>
        </p:nvSpPr>
        <p:spPr>
          <a:xfrm>
            <a:off x="1557863" y="4077072"/>
            <a:ext cx="5856979" cy="923330"/>
          </a:xfrm>
          <a:prstGeom prst="rect">
            <a:avLst/>
          </a:prstGeom>
          <a:noFill/>
        </p:spPr>
        <p:txBody>
          <a:bodyPr wrap="square" rtlCol="0">
            <a:spAutoFit/>
          </a:bodyPr>
          <a:lstStyle/>
          <a:p>
            <a:pPr algn="ctr"/>
            <a:r>
              <a:rPr lang="en-US" b="1" dirty="0">
                <a:solidFill>
                  <a:schemeClr val="tx2">
                    <a:lumMod val="60000"/>
                    <a:lumOff val="40000"/>
                  </a:schemeClr>
                </a:solidFill>
                <a:highlight>
                  <a:srgbClr val="DFDBD8"/>
                </a:highlight>
              </a:rPr>
              <a:t>We suggest to use Firebase as a cloud service to enable remote access and control from </a:t>
            </a:r>
            <a:r>
              <a:rPr lang="en-US" b="1" dirty="0" err="1">
                <a:solidFill>
                  <a:schemeClr val="tx2">
                    <a:lumMod val="60000"/>
                    <a:lumOff val="40000"/>
                  </a:schemeClr>
                </a:solidFill>
                <a:highlight>
                  <a:srgbClr val="DFDBD8"/>
                </a:highlight>
              </a:rPr>
              <a:t>anyweher</a:t>
            </a:r>
            <a:r>
              <a:rPr lang="en-US" b="1" dirty="0">
                <a:solidFill>
                  <a:schemeClr val="tx2">
                    <a:lumMod val="60000"/>
                    <a:lumOff val="40000"/>
                  </a:schemeClr>
                </a:solidFill>
                <a:highlight>
                  <a:srgbClr val="DFDBD8"/>
                </a:highlight>
              </a:rPr>
              <a:t>.</a:t>
            </a:r>
            <a:endParaRPr lang="fr-FR" b="1" dirty="0">
              <a:solidFill>
                <a:schemeClr val="tx2">
                  <a:lumMod val="60000"/>
                  <a:lumOff val="40000"/>
                </a:schemeClr>
              </a:solidFill>
              <a:highlight>
                <a:srgbClr val="DFDBD8"/>
              </a:highlight>
            </a:endParaRPr>
          </a:p>
          <a:p>
            <a:endParaRPr lang="fr-FR" dirty="0"/>
          </a:p>
        </p:txBody>
      </p:sp>
      <p:pic>
        <p:nvPicPr>
          <p:cNvPr id="8" name="Picture 39" descr="webmaster_296">
            <a:extLst>
              <a:ext uri="{FF2B5EF4-FFF2-40B4-BE49-F238E27FC236}">
                <a16:creationId xmlns:a16="http://schemas.microsoft.com/office/drawing/2014/main" xmlns="" id="{FA4A4F4E-B008-4F0E-A6BC-1669133535D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534637">
            <a:off x="1189574" y="3876079"/>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39" descr="webmaster_296">
            <a:extLst>
              <a:ext uri="{FF2B5EF4-FFF2-40B4-BE49-F238E27FC236}">
                <a16:creationId xmlns:a16="http://schemas.microsoft.com/office/drawing/2014/main" xmlns="" id="{2E25C00A-0D8E-46F1-B82B-312C5F6F0BD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9413055">
            <a:off x="7310270" y="3847425"/>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82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4"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AutoShape 4">
            <a:extLst>
              <a:ext uri="{FF2B5EF4-FFF2-40B4-BE49-F238E27FC236}">
                <a16:creationId xmlns:a16="http://schemas.microsoft.com/office/drawing/2014/main" xmlns="" id="{3BD54E37-E12D-42AF-97D7-D0FD1851EE47}"/>
              </a:ext>
            </a:extLst>
          </p:cNvPr>
          <p:cNvSpPr>
            <a:spLocks noChangeArrowheads="1"/>
          </p:cNvSpPr>
          <p:nvPr/>
        </p:nvSpPr>
        <p:spPr bwMode="ltGray">
          <a:xfrm rot="5400000">
            <a:off x="-2232695" y="1024856"/>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pPr eaLnBrk="1" hangingPunct="1">
              <a:defRPr/>
            </a:pPr>
            <a:endParaRPr lang="fr-FR" dirty="0"/>
          </a:p>
        </p:txBody>
      </p:sp>
      <p:grpSp>
        <p:nvGrpSpPr>
          <p:cNvPr id="82" name="Group 60">
            <a:extLst>
              <a:ext uri="{FF2B5EF4-FFF2-40B4-BE49-F238E27FC236}">
                <a16:creationId xmlns:a16="http://schemas.microsoft.com/office/drawing/2014/main" xmlns="" id="{70A9745E-6A95-4C01-A114-1039A911EB98}"/>
              </a:ext>
            </a:extLst>
          </p:cNvPr>
          <p:cNvGrpSpPr>
            <a:grpSpLocks/>
          </p:cNvGrpSpPr>
          <p:nvPr/>
        </p:nvGrpSpPr>
        <p:grpSpPr bwMode="auto">
          <a:xfrm>
            <a:off x="2255673" y="2702161"/>
            <a:ext cx="500062" cy="500062"/>
            <a:chOff x="2078" y="1680"/>
            <a:chExt cx="1615" cy="1615"/>
          </a:xfrm>
        </p:grpSpPr>
        <p:sp>
          <p:nvSpPr>
            <p:cNvPr id="83" name="Oval 61">
              <a:extLst>
                <a:ext uri="{FF2B5EF4-FFF2-40B4-BE49-F238E27FC236}">
                  <a16:creationId xmlns:a16="http://schemas.microsoft.com/office/drawing/2014/main" xmlns="" id="{BE1F8473-89B6-443A-9A31-8774FB3D2C31}"/>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4" name="Oval 62">
              <a:extLst>
                <a:ext uri="{FF2B5EF4-FFF2-40B4-BE49-F238E27FC236}">
                  <a16:creationId xmlns:a16="http://schemas.microsoft.com/office/drawing/2014/main" xmlns="" id="{2E5F1B4B-2048-405A-91D3-A1693068D1DF}"/>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5" name="Oval 63">
              <a:extLst>
                <a:ext uri="{FF2B5EF4-FFF2-40B4-BE49-F238E27FC236}">
                  <a16:creationId xmlns:a16="http://schemas.microsoft.com/office/drawing/2014/main" xmlns="" id="{072F79EF-3785-46BA-96AF-745D8718F1EE}"/>
                </a:ext>
              </a:extLst>
            </p:cNvPr>
            <p:cNvSpPr>
              <a:spLocks noChangeArrowheads="1"/>
            </p:cNvSpPr>
            <p:nvPr/>
          </p:nvSpPr>
          <p:spPr bwMode="gray">
            <a:xfrm>
              <a:off x="2252" y="1854"/>
              <a:ext cx="1266"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86" name="Oval 64">
              <a:extLst>
                <a:ext uri="{FF2B5EF4-FFF2-40B4-BE49-F238E27FC236}">
                  <a16:creationId xmlns:a16="http://schemas.microsoft.com/office/drawing/2014/main" xmlns="" id="{7919EE0B-7B62-4796-9A48-70ABFC50560A}"/>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7" name="Oval 65">
              <a:extLst>
                <a:ext uri="{FF2B5EF4-FFF2-40B4-BE49-F238E27FC236}">
                  <a16:creationId xmlns:a16="http://schemas.microsoft.com/office/drawing/2014/main" xmlns="" id="{F2EE27EC-7F1B-49BF-9B20-0BD04D67200A}"/>
                </a:ext>
              </a:extLst>
            </p:cNvPr>
            <p:cNvSpPr>
              <a:spLocks noChangeArrowheads="1"/>
            </p:cNvSpPr>
            <p:nvPr/>
          </p:nvSpPr>
          <p:spPr bwMode="gray">
            <a:xfrm>
              <a:off x="2334" y="1936"/>
              <a:ext cx="1097" cy="11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88" name="Oval 66">
              <a:extLst>
                <a:ext uri="{FF2B5EF4-FFF2-40B4-BE49-F238E27FC236}">
                  <a16:creationId xmlns:a16="http://schemas.microsoft.com/office/drawing/2014/main" xmlns="" id="{5DA3C4AF-3AAA-42E6-B5DB-0C4BF1E47BC0}"/>
                </a:ext>
              </a:extLst>
            </p:cNvPr>
            <p:cNvSpPr>
              <a:spLocks noChangeArrowheads="1"/>
            </p:cNvSpPr>
            <p:nvPr/>
          </p:nvSpPr>
          <p:spPr bwMode="gray">
            <a:xfrm>
              <a:off x="2337" y="1939"/>
              <a:ext cx="1096" cy="1098"/>
            </a:xfrm>
            <a:prstGeom prst="ellipse">
              <a:avLst/>
            </a:prstGeom>
            <a:solidFill>
              <a:srgbClr val="7030A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89" name="AutoShape 51">
            <a:extLst>
              <a:ext uri="{FF2B5EF4-FFF2-40B4-BE49-F238E27FC236}">
                <a16:creationId xmlns:a16="http://schemas.microsoft.com/office/drawing/2014/main" xmlns="" id="{2861DC5B-312B-4C54-8135-E10EF62CECCF}"/>
              </a:ext>
            </a:extLst>
          </p:cNvPr>
          <p:cNvSpPr>
            <a:spLocks noChangeArrowheads="1"/>
          </p:cNvSpPr>
          <p:nvPr/>
        </p:nvSpPr>
        <p:spPr bwMode="gray">
          <a:xfrm>
            <a:off x="2208245" y="1475147"/>
            <a:ext cx="6001990" cy="707886"/>
          </a:xfrm>
          <a:prstGeom prst="roundRect">
            <a:avLst>
              <a:gd name="adj" fmla="val 50000"/>
            </a:avLst>
          </a:prstGeom>
          <a:solidFill>
            <a:schemeClr val="bg1"/>
          </a:solidFill>
          <a:ln w="28575" algn="ctr">
            <a:solidFill>
              <a:schemeClr val="bg2"/>
            </a:solidFill>
            <a:round/>
            <a:headEnd/>
            <a:tailEnd/>
          </a:ln>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en-US" sz="2000" dirty="0">
                <a:latin typeface="Arial" panose="020B0604020202020204" pitchFamily="34" charset="0"/>
              </a:rPr>
              <a:t>Building a Web Server with ESP32 for IoT Projects</a:t>
            </a:r>
            <a:endParaRPr lang="fr-FR" altLang="fr-FR" sz="2000" dirty="0">
              <a:latin typeface="Arial" panose="020B0604020202020204" pitchFamily="34" charset="0"/>
            </a:endParaRPr>
          </a:p>
        </p:txBody>
      </p:sp>
      <p:grpSp>
        <p:nvGrpSpPr>
          <p:cNvPr id="90" name="Group 67">
            <a:extLst>
              <a:ext uri="{FF2B5EF4-FFF2-40B4-BE49-F238E27FC236}">
                <a16:creationId xmlns:a16="http://schemas.microsoft.com/office/drawing/2014/main" xmlns="" id="{E72D32E9-CC7C-4AE0-B5F5-92720381353E}"/>
              </a:ext>
            </a:extLst>
          </p:cNvPr>
          <p:cNvGrpSpPr>
            <a:grpSpLocks/>
          </p:cNvGrpSpPr>
          <p:nvPr/>
        </p:nvGrpSpPr>
        <p:grpSpPr bwMode="auto">
          <a:xfrm>
            <a:off x="2225830" y="3932144"/>
            <a:ext cx="523875" cy="515937"/>
            <a:chOff x="2078" y="1680"/>
            <a:chExt cx="1615" cy="1615"/>
          </a:xfrm>
        </p:grpSpPr>
        <p:sp>
          <p:nvSpPr>
            <p:cNvPr id="91" name="Oval 68">
              <a:extLst>
                <a:ext uri="{FF2B5EF4-FFF2-40B4-BE49-F238E27FC236}">
                  <a16:creationId xmlns:a16="http://schemas.microsoft.com/office/drawing/2014/main" xmlns="" id="{5996293B-D04B-4FC4-95E8-014AEA142C34}"/>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2" name="Oval 69">
              <a:extLst>
                <a:ext uri="{FF2B5EF4-FFF2-40B4-BE49-F238E27FC236}">
                  <a16:creationId xmlns:a16="http://schemas.microsoft.com/office/drawing/2014/main" xmlns="" id="{22DC0BB1-6C57-4159-A500-E155C045826C}"/>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3" name="Oval 70">
              <a:extLst>
                <a:ext uri="{FF2B5EF4-FFF2-40B4-BE49-F238E27FC236}">
                  <a16:creationId xmlns:a16="http://schemas.microsoft.com/office/drawing/2014/main" xmlns="" id="{EB7F73AF-2E47-43E1-A3FE-D2782673D564}"/>
                </a:ext>
              </a:extLst>
            </p:cNvPr>
            <p:cNvSpPr>
              <a:spLocks noChangeArrowheads="1"/>
            </p:cNvSpPr>
            <p:nvPr/>
          </p:nvSpPr>
          <p:spPr bwMode="gray">
            <a:xfrm>
              <a:off x="2254" y="1854"/>
              <a:ext cx="1263" cy="12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94" name="Oval 71">
              <a:extLst>
                <a:ext uri="{FF2B5EF4-FFF2-40B4-BE49-F238E27FC236}">
                  <a16:creationId xmlns:a16="http://schemas.microsoft.com/office/drawing/2014/main" xmlns="" id="{02EDB990-28B9-4B98-9516-9F1EF789864A}"/>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5" name="Oval 72">
              <a:extLst>
                <a:ext uri="{FF2B5EF4-FFF2-40B4-BE49-F238E27FC236}">
                  <a16:creationId xmlns:a16="http://schemas.microsoft.com/office/drawing/2014/main" xmlns="" id="{F3A0A399-6BE0-4C34-B6EB-3CBD279B252B}"/>
                </a:ext>
              </a:extLst>
            </p:cNvPr>
            <p:cNvSpPr>
              <a:spLocks noChangeArrowheads="1"/>
            </p:cNvSpPr>
            <p:nvPr/>
          </p:nvSpPr>
          <p:spPr bwMode="gray">
            <a:xfrm>
              <a:off x="2332" y="1938"/>
              <a:ext cx="1096" cy="11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96" name="Oval 73">
              <a:extLst>
                <a:ext uri="{FF2B5EF4-FFF2-40B4-BE49-F238E27FC236}">
                  <a16:creationId xmlns:a16="http://schemas.microsoft.com/office/drawing/2014/main" xmlns="" id="{FA94A923-D888-40B7-B9F2-8D19F79E0DC2}"/>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98" name="AutoShape 52">
            <a:extLst>
              <a:ext uri="{FF2B5EF4-FFF2-40B4-BE49-F238E27FC236}">
                <a16:creationId xmlns:a16="http://schemas.microsoft.com/office/drawing/2014/main" xmlns="" id="{AFD02908-9F34-4338-A7CC-62ADA046444A}"/>
              </a:ext>
            </a:extLst>
          </p:cNvPr>
          <p:cNvSpPr>
            <a:spLocks noChangeArrowheads="1"/>
          </p:cNvSpPr>
          <p:nvPr/>
        </p:nvSpPr>
        <p:spPr bwMode="gray">
          <a:xfrm>
            <a:off x="1887503" y="4960496"/>
            <a:ext cx="6500813" cy="723900"/>
          </a:xfrm>
          <a:prstGeom prst="roundRect">
            <a:avLst>
              <a:gd name="adj" fmla="val 50000"/>
            </a:avLst>
          </a:prstGeom>
          <a:noFill/>
          <a:ln w="28575" algn="ctr">
            <a:solidFill>
              <a:schemeClr val="bg2"/>
            </a:solidFill>
            <a:round/>
            <a:headEnd/>
            <a:tailEnd/>
          </a:ln>
          <a:effectLst/>
        </p:spPr>
        <p:txBody>
          <a:bodyPr wrap="none" anchor="ctr"/>
          <a:lstStyle/>
          <a:p>
            <a:pPr marL="342900" indent="-342900" algn="just" eaLnBrk="1" fontAlgn="auto" hangingPunct="1">
              <a:spcBef>
                <a:spcPts val="0"/>
              </a:spcBef>
              <a:spcAft>
                <a:spcPts val="0"/>
              </a:spcAft>
              <a:defRPr/>
            </a:pPr>
            <a:r>
              <a:rPr lang="fr-FR" sz="2000" dirty="0">
                <a:solidFill>
                  <a:schemeClr val="tx1"/>
                </a:solidFill>
              </a:rPr>
              <a:t>Conclusion and perspectives</a:t>
            </a:r>
            <a:endParaRPr lang="fr-FR" b="1" dirty="0">
              <a:solidFill>
                <a:schemeClr val="tx2"/>
              </a:solidFill>
              <a:effectLst>
                <a:outerShdw blurRad="38100" dist="38100" dir="2700000" algn="tl">
                  <a:srgbClr val="000000">
                    <a:alpha val="43137"/>
                  </a:srgbClr>
                </a:outerShdw>
              </a:effectLst>
            </a:endParaRPr>
          </a:p>
        </p:txBody>
      </p:sp>
      <p:grpSp>
        <p:nvGrpSpPr>
          <p:cNvPr id="99" name="Group 53">
            <a:extLst>
              <a:ext uri="{FF2B5EF4-FFF2-40B4-BE49-F238E27FC236}">
                <a16:creationId xmlns:a16="http://schemas.microsoft.com/office/drawing/2014/main" xmlns="" id="{C1C0DF59-C781-4A40-BCDA-8ED328051C94}"/>
              </a:ext>
            </a:extLst>
          </p:cNvPr>
          <p:cNvGrpSpPr>
            <a:grpSpLocks/>
          </p:cNvGrpSpPr>
          <p:nvPr/>
        </p:nvGrpSpPr>
        <p:grpSpPr bwMode="auto">
          <a:xfrm>
            <a:off x="1764536" y="1623796"/>
            <a:ext cx="500062" cy="452438"/>
            <a:chOff x="2078" y="1680"/>
            <a:chExt cx="1615" cy="1615"/>
          </a:xfrm>
        </p:grpSpPr>
        <p:sp>
          <p:nvSpPr>
            <p:cNvPr id="100" name="Oval 54">
              <a:extLst>
                <a:ext uri="{FF2B5EF4-FFF2-40B4-BE49-F238E27FC236}">
                  <a16:creationId xmlns:a16="http://schemas.microsoft.com/office/drawing/2014/main" xmlns="" id="{5965CDBD-B7A7-4CE3-A472-A3921EAD8D7B}"/>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1" name="Oval 55">
              <a:extLst>
                <a:ext uri="{FF2B5EF4-FFF2-40B4-BE49-F238E27FC236}">
                  <a16:creationId xmlns:a16="http://schemas.microsoft.com/office/drawing/2014/main" xmlns="" id="{D609A3D4-0555-42BF-BFA6-42D4B0E3F64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2" name="Oval 56">
              <a:extLst>
                <a:ext uri="{FF2B5EF4-FFF2-40B4-BE49-F238E27FC236}">
                  <a16:creationId xmlns:a16="http://schemas.microsoft.com/office/drawing/2014/main" xmlns="" id="{F6B413EF-4EEF-4A28-8C84-B6FE3C6C3E3C}"/>
                </a:ext>
              </a:extLst>
            </p:cNvPr>
            <p:cNvSpPr>
              <a:spLocks noChangeArrowheads="1"/>
            </p:cNvSpPr>
            <p:nvPr/>
          </p:nvSpPr>
          <p:spPr bwMode="gray">
            <a:xfrm>
              <a:off x="2252" y="1856"/>
              <a:ext cx="1266"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103" name="Oval 57">
              <a:extLst>
                <a:ext uri="{FF2B5EF4-FFF2-40B4-BE49-F238E27FC236}">
                  <a16:creationId xmlns:a16="http://schemas.microsoft.com/office/drawing/2014/main" xmlns="" id="{EC945660-1D3F-4A9F-9482-DA4883F0DBCB}"/>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4" name="Oval 58">
              <a:extLst>
                <a:ext uri="{FF2B5EF4-FFF2-40B4-BE49-F238E27FC236}">
                  <a16:creationId xmlns:a16="http://schemas.microsoft.com/office/drawing/2014/main" xmlns="" id="{00344D6E-8BF1-4802-ADE6-12DAAC04DA93}"/>
                </a:ext>
              </a:extLst>
            </p:cNvPr>
            <p:cNvSpPr>
              <a:spLocks noChangeArrowheads="1"/>
            </p:cNvSpPr>
            <p:nvPr/>
          </p:nvSpPr>
          <p:spPr bwMode="gray">
            <a:xfrm>
              <a:off x="2334" y="1935"/>
              <a:ext cx="1097" cy="110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105" name="Oval 59">
              <a:extLst>
                <a:ext uri="{FF2B5EF4-FFF2-40B4-BE49-F238E27FC236}">
                  <a16:creationId xmlns:a16="http://schemas.microsoft.com/office/drawing/2014/main" xmlns="" id="{61215967-E054-4FAD-8F59-D7D23635642B}"/>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grpSp>
        <p:nvGrpSpPr>
          <p:cNvPr id="107" name="Group 60">
            <a:extLst>
              <a:ext uri="{FF2B5EF4-FFF2-40B4-BE49-F238E27FC236}">
                <a16:creationId xmlns:a16="http://schemas.microsoft.com/office/drawing/2014/main" xmlns="" id="{B4D87CAE-461C-4DC7-8288-B6D162FD9CB5}"/>
              </a:ext>
            </a:extLst>
          </p:cNvPr>
          <p:cNvGrpSpPr>
            <a:grpSpLocks/>
          </p:cNvGrpSpPr>
          <p:nvPr/>
        </p:nvGrpSpPr>
        <p:grpSpPr bwMode="auto">
          <a:xfrm>
            <a:off x="1445428" y="5027132"/>
            <a:ext cx="500063" cy="500062"/>
            <a:chOff x="2078" y="1680"/>
            <a:chExt cx="1615" cy="1615"/>
          </a:xfrm>
        </p:grpSpPr>
        <p:sp>
          <p:nvSpPr>
            <p:cNvPr id="108" name="Oval 61">
              <a:extLst>
                <a:ext uri="{FF2B5EF4-FFF2-40B4-BE49-F238E27FC236}">
                  <a16:creationId xmlns:a16="http://schemas.microsoft.com/office/drawing/2014/main" xmlns="" id="{7C1085C4-CA21-4729-B2C2-D304F1A4ACEB}"/>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9" name="Oval 62">
              <a:extLst>
                <a:ext uri="{FF2B5EF4-FFF2-40B4-BE49-F238E27FC236}">
                  <a16:creationId xmlns:a16="http://schemas.microsoft.com/office/drawing/2014/main" xmlns="" id="{02F9DD4B-0F8F-4111-BE02-A79CB240764D}"/>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10" name="Oval 63">
              <a:extLst>
                <a:ext uri="{FF2B5EF4-FFF2-40B4-BE49-F238E27FC236}">
                  <a16:creationId xmlns:a16="http://schemas.microsoft.com/office/drawing/2014/main" xmlns="" id="{AFC93BE0-DBD9-423A-B007-ACAD2F2A6F59}"/>
                </a:ext>
              </a:extLst>
            </p:cNvPr>
            <p:cNvSpPr>
              <a:spLocks noChangeArrowheads="1"/>
            </p:cNvSpPr>
            <p:nvPr/>
          </p:nvSpPr>
          <p:spPr bwMode="gray">
            <a:xfrm>
              <a:off x="2252" y="1854"/>
              <a:ext cx="1266"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111" name="Oval 64">
              <a:extLst>
                <a:ext uri="{FF2B5EF4-FFF2-40B4-BE49-F238E27FC236}">
                  <a16:creationId xmlns:a16="http://schemas.microsoft.com/office/drawing/2014/main" xmlns="" id="{94ED0D30-4364-4AC7-BCA6-89EDBA1C0D1E}"/>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12" name="Oval 65">
              <a:extLst>
                <a:ext uri="{FF2B5EF4-FFF2-40B4-BE49-F238E27FC236}">
                  <a16:creationId xmlns:a16="http://schemas.microsoft.com/office/drawing/2014/main" xmlns="" id="{AB10908C-6E3E-4644-8867-FB6E379BD6A4}"/>
                </a:ext>
              </a:extLst>
            </p:cNvPr>
            <p:cNvSpPr>
              <a:spLocks noChangeArrowheads="1"/>
            </p:cNvSpPr>
            <p:nvPr/>
          </p:nvSpPr>
          <p:spPr bwMode="gray">
            <a:xfrm>
              <a:off x="2334" y="1936"/>
              <a:ext cx="1097" cy="11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113" name="Oval 66">
              <a:extLst>
                <a:ext uri="{FF2B5EF4-FFF2-40B4-BE49-F238E27FC236}">
                  <a16:creationId xmlns:a16="http://schemas.microsoft.com/office/drawing/2014/main" xmlns="" id="{02D02FF4-F7D2-4B47-83E1-0ABC177643CB}"/>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114" name="AutoShape 51">
            <a:extLst>
              <a:ext uri="{FF2B5EF4-FFF2-40B4-BE49-F238E27FC236}">
                <a16:creationId xmlns:a16="http://schemas.microsoft.com/office/drawing/2014/main" xmlns="" id="{3E0C1AE9-BDD4-492C-8AB7-11AC699001A4}"/>
              </a:ext>
            </a:extLst>
          </p:cNvPr>
          <p:cNvSpPr>
            <a:spLocks noChangeArrowheads="1"/>
          </p:cNvSpPr>
          <p:nvPr/>
        </p:nvSpPr>
        <p:spPr bwMode="gray">
          <a:xfrm>
            <a:off x="2722986" y="2570176"/>
            <a:ext cx="6223000" cy="744843"/>
          </a:xfrm>
          <a:prstGeom prst="roundRect">
            <a:avLst>
              <a:gd name="adj" fmla="val 50000"/>
            </a:avLst>
          </a:prstGeom>
          <a:solidFill>
            <a:schemeClr val="accent3">
              <a:lumMod val="60000"/>
              <a:lumOff val="40000"/>
            </a:schemeClr>
          </a:solidFill>
          <a:ln w="28575" algn="ctr">
            <a:solidFill>
              <a:schemeClr val="bg2"/>
            </a:solidFill>
            <a:round/>
            <a:headEnd/>
            <a:tailEnd/>
          </a:ln>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en-US" sz="2000" dirty="0">
                <a:latin typeface="Arial" panose="020B0604020202020204" pitchFamily="34" charset="0"/>
              </a:rPr>
              <a:t>Overcoming Local Network Limitations with Firebase</a:t>
            </a:r>
            <a:endParaRPr lang="fr-FR" altLang="fr-FR" sz="2000" dirty="0">
              <a:latin typeface="Arial" panose="020B0604020202020204" pitchFamily="34" charset="0"/>
            </a:endParaRPr>
          </a:p>
        </p:txBody>
      </p:sp>
      <p:sp>
        <p:nvSpPr>
          <p:cNvPr id="115" name="AutoShape 51">
            <a:extLst>
              <a:ext uri="{FF2B5EF4-FFF2-40B4-BE49-F238E27FC236}">
                <a16:creationId xmlns:a16="http://schemas.microsoft.com/office/drawing/2014/main" xmlns="" id="{27CAF796-5B41-436D-B833-6AF3D9FB03D9}"/>
              </a:ext>
            </a:extLst>
          </p:cNvPr>
          <p:cNvSpPr>
            <a:spLocks noChangeArrowheads="1"/>
          </p:cNvSpPr>
          <p:nvPr/>
        </p:nvSpPr>
        <p:spPr bwMode="gray">
          <a:xfrm>
            <a:off x="2700930" y="3827434"/>
            <a:ext cx="6223000" cy="8001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sz="2000" dirty="0">
                <a:latin typeface="Arial" panose="020B0604020202020204" pitchFamily="34" charset="0"/>
              </a:rPr>
              <a:t>Building a Sign-Up and Login Webpage with Data</a:t>
            </a:r>
          </a:p>
          <a:p>
            <a:pPr algn="ctr" eaLnBrk="1" hangingPunct="1">
              <a:spcBef>
                <a:spcPct val="0"/>
              </a:spcBef>
              <a:buClrTx/>
              <a:buFontTx/>
              <a:buNone/>
            </a:pPr>
            <a:r>
              <a:rPr lang="en-US" sz="2000" dirty="0">
                <a:latin typeface="Arial" panose="020B0604020202020204" pitchFamily="34" charset="0"/>
              </a:rPr>
              <a:t> Integration from Firebase</a:t>
            </a:r>
            <a:endParaRPr lang="fr-FR" altLang="fr-FR" sz="2000" dirty="0">
              <a:latin typeface="Arial" panose="020B0604020202020204" pitchFamily="34" charset="0"/>
            </a:endParaRPr>
          </a:p>
        </p:txBody>
      </p:sp>
      <p:sp>
        <p:nvSpPr>
          <p:cNvPr id="122" name="Rectangle 121">
            <a:extLst>
              <a:ext uri="{FF2B5EF4-FFF2-40B4-BE49-F238E27FC236}">
                <a16:creationId xmlns:a16="http://schemas.microsoft.com/office/drawing/2014/main" xmlns="" id="{BD7823F5-E583-44C5-8484-431D534676D5}"/>
              </a:ext>
            </a:extLst>
          </p:cNvPr>
          <p:cNvSpPr/>
          <p:nvPr/>
        </p:nvSpPr>
        <p:spPr>
          <a:xfrm>
            <a:off x="1233542" y="255865"/>
            <a:ext cx="4515980" cy="707886"/>
          </a:xfrm>
          <a:prstGeom prst="rect">
            <a:avLst/>
          </a:prstGeom>
        </p:spPr>
        <p:txBody>
          <a:bodyPr wrap="none">
            <a:spAutoFit/>
          </a:bodyPr>
          <a:lstStyle/>
          <a:p>
            <a:r>
              <a:rPr lang="fr-FR" altLang="fr-FR" sz="4000" b="1" dirty="0" err="1">
                <a:solidFill>
                  <a:schemeClr val="bg1"/>
                </a:solidFill>
                <a:latin typeface="Arial" pitchFamily="34" charset="0"/>
                <a:cs typeface="Arial" pitchFamily="34" charset="0"/>
              </a:rPr>
              <a:t>Presentation</a:t>
            </a:r>
            <a:r>
              <a:rPr lang="fr-FR" altLang="fr-FR" sz="4000" b="1" dirty="0">
                <a:solidFill>
                  <a:schemeClr val="bg1"/>
                </a:solidFill>
                <a:latin typeface="Arial" pitchFamily="34" charset="0"/>
                <a:cs typeface="Arial" pitchFamily="34" charset="0"/>
              </a:rPr>
              <a:t> Plan</a:t>
            </a:r>
          </a:p>
        </p:txBody>
      </p:sp>
      <p:sp>
        <p:nvSpPr>
          <p:cNvPr id="37" name="Rectangle 36">
            <a:extLst>
              <a:ext uri="{FF2B5EF4-FFF2-40B4-BE49-F238E27FC236}">
                <a16:creationId xmlns:a16="http://schemas.microsoft.com/office/drawing/2014/main" xmlns="" id="{FA7EB9AD-2652-4BA3-9824-14A0B7CE4432}"/>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30</a:t>
            </a:r>
          </a:p>
        </p:txBody>
      </p:sp>
    </p:spTree>
    <p:extLst>
      <p:ext uri="{BB962C8B-B14F-4D97-AF65-F5344CB8AC3E}">
        <p14:creationId xmlns:p14="http://schemas.microsoft.com/office/powerpoint/2010/main" val="26577589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xmlns="" id="{9A3A8272-67AC-45C8-9284-62E9B8D2D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772816"/>
            <a:ext cx="6768752" cy="4104456"/>
          </a:xfrm>
          <a:prstGeom prst="rect">
            <a:avLst/>
          </a:prstGeom>
          <a:noFill/>
          <a:ln>
            <a:noFill/>
          </a:ln>
        </p:spPr>
      </p:pic>
      <p:sp>
        <p:nvSpPr>
          <p:cNvPr id="3" name="Rectangle : coins arrondis 2">
            <a:extLst>
              <a:ext uri="{FF2B5EF4-FFF2-40B4-BE49-F238E27FC236}">
                <a16:creationId xmlns:a16="http://schemas.microsoft.com/office/drawing/2014/main" xmlns="" id="{C203394D-F3FF-4C96-B2F0-14C7830446B5}"/>
              </a:ext>
            </a:extLst>
          </p:cNvPr>
          <p:cNvSpPr/>
          <p:nvPr/>
        </p:nvSpPr>
        <p:spPr>
          <a:xfrm>
            <a:off x="6084168" y="3140968"/>
            <a:ext cx="1152128" cy="50405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pic>
        <p:nvPicPr>
          <p:cNvPr id="5" name="Picture 2" descr="Best Esp32 Royalty-Free Images, Stock Photos &amp; Pictures ...">
            <a:extLst>
              <a:ext uri="{FF2B5EF4-FFF2-40B4-BE49-F238E27FC236}">
                <a16:creationId xmlns:a16="http://schemas.microsoft.com/office/drawing/2014/main" xmlns="" id="{9CF6494C-CD35-471D-8944-CFE8271CD2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031"/>
          <a:stretch/>
        </p:blipFill>
        <p:spPr bwMode="auto">
          <a:xfrm>
            <a:off x="6084168" y="2996952"/>
            <a:ext cx="1512168" cy="1764196"/>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xmlns="" id="{E4BC7AE2-3087-4265-B290-059FA34666C7}"/>
              </a:ext>
            </a:extLst>
          </p:cNvPr>
          <p:cNvSpPr>
            <a:spLocks noGrp="1"/>
          </p:cNvSpPr>
          <p:nvPr>
            <p:ph type="title"/>
          </p:nvPr>
        </p:nvSpPr>
        <p:spPr>
          <a:xfrm>
            <a:off x="1259632" y="274638"/>
            <a:ext cx="5616624" cy="922114"/>
          </a:xfrm>
        </p:spPr>
        <p:txBody>
          <a:bodyPr/>
          <a:lstStyle/>
          <a:p>
            <a:pPr algn="l"/>
            <a:r>
              <a:rPr lang="fr-FR" sz="3500" b="1" dirty="0">
                <a:solidFill>
                  <a:schemeClr val="bg1"/>
                </a:solidFill>
              </a:rPr>
              <a:t>Cloud </a:t>
            </a:r>
            <a:r>
              <a:rPr lang="fr-FR" sz="3500" b="1" dirty="0" err="1">
                <a:solidFill>
                  <a:schemeClr val="bg1"/>
                </a:solidFill>
              </a:rPr>
              <a:t>computing</a:t>
            </a:r>
            <a:endParaRPr lang="fr-FR" sz="3500" b="1" dirty="0">
              <a:solidFill>
                <a:schemeClr val="bg1"/>
              </a:solidFill>
            </a:endParaRPr>
          </a:p>
        </p:txBody>
      </p:sp>
      <p:sp>
        <p:nvSpPr>
          <p:cNvPr id="7" name="Rectangle 6">
            <a:extLst>
              <a:ext uri="{FF2B5EF4-FFF2-40B4-BE49-F238E27FC236}">
                <a16:creationId xmlns:a16="http://schemas.microsoft.com/office/drawing/2014/main" xmlns="" id="{089639EF-C396-446D-8CCA-C47EE57B5CF8}"/>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31</a:t>
            </a:r>
          </a:p>
        </p:txBody>
      </p:sp>
    </p:spTree>
    <p:extLst>
      <p:ext uri="{BB962C8B-B14F-4D97-AF65-F5344CB8AC3E}">
        <p14:creationId xmlns:p14="http://schemas.microsoft.com/office/powerpoint/2010/main" val="41992054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xmlns="" id="{167C3DAA-10F1-4F34-A0B5-A32B6940D77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88024" y="2348880"/>
            <a:ext cx="4086225" cy="2808312"/>
          </a:xfrm>
          <a:prstGeom prst="rect">
            <a:avLst/>
          </a:prstGeom>
          <a:noFill/>
          <a:ln>
            <a:noFill/>
          </a:ln>
        </p:spPr>
      </p:pic>
      <p:pic>
        <p:nvPicPr>
          <p:cNvPr id="7" name="Image 6">
            <a:extLst>
              <a:ext uri="{FF2B5EF4-FFF2-40B4-BE49-F238E27FC236}">
                <a16:creationId xmlns:a16="http://schemas.microsoft.com/office/drawing/2014/main" xmlns="" id="{676B15A1-E733-4DE7-9E99-7A3A24B2BA1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9008" y="1575658"/>
            <a:ext cx="3557549" cy="2285390"/>
          </a:xfrm>
          <a:prstGeom prst="rect">
            <a:avLst/>
          </a:prstGeom>
          <a:noFill/>
          <a:ln>
            <a:noFill/>
          </a:ln>
        </p:spPr>
      </p:pic>
      <p:pic>
        <p:nvPicPr>
          <p:cNvPr id="8" name="Image 7">
            <a:extLst>
              <a:ext uri="{FF2B5EF4-FFF2-40B4-BE49-F238E27FC236}">
                <a16:creationId xmlns:a16="http://schemas.microsoft.com/office/drawing/2014/main" xmlns="" id="{58AE511E-0E64-4541-BA57-6F9303F6BBF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55158" y="4094210"/>
            <a:ext cx="3531068" cy="2376264"/>
          </a:xfrm>
          <a:prstGeom prst="rect">
            <a:avLst/>
          </a:prstGeom>
          <a:noFill/>
          <a:ln>
            <a:noFill/>
          </a:ln>
        </p:spPr>
      </p:pic>
      <p:sp>
        <p:nvSpPr>
          <p:cNvPr id="9" name="Titre 1">
            <a:extLst>
              <a:ext uri="{FF2B5EF4-FFF2-40B4-BE49-F238E27FC236}">
                <a16:creationId xmlns:a16="http://schemas.microsoft.com/office/drawing/2014/main" xmlns="" id="{A2216BDE-99D3-42C6-A29E-89AEEB8C984D}"/>
              </a:ext>
            </a:extLst>
          </p:cNvPr>
          <p:cNvSpPr>
            <a:spLocks noGrp="1"/>
          </p:cNvSpPr>
          <p:nvPr>
            <p:ph type="title"/>
          </p:nvPr>
        </p:nvSpPr>
        <p:spPr>
          <a:xfrm>
            <a:off x="1259632" y="332656"/>
            <a:ext cx="5688632" cy="922114"/>
          </a:xfrm>
        </p:spPr>
        <p:txBody>
          <a:bodyPr/>
          <a:lstStyle/>
          <a:p>
            <a:pPr algn="l"/>
            <a:r>
              <a:rPr lang="fr-FR" sz="3500" b="1" dirty="0">
                <a:solidFill>
                  <a:schemeClr val="bg1"/>
                </a:solidFill>
              </a:rPr>
              <a:t>Modem VS Router</a:t>
            </a:r>
          </a:p>
        </p:txBody>
      </p:sp>
      <p:sp>
        <p:nvSpPr>
          <p:cNvPr id="10" name="Rectangle 9">
            <a:extLst>
              <a:ext uri="{FF2B5EF4-FFF2-40B4-BE49-F238E27FC236}">
                <a16:creationId xmlns:a16="http://schemas.microsoft.com/office/drawing/2014/main" xmlns="" id="{6AC284B5-914B-4709-9207-EDF8ADD7D0A4}"/>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32</a:t>
            </a:r>
          </a:p>
        </p:txBody>
      </p:sp>
    </p:spTree>
    <p:extLst>
      <p:ext uri="{BB962C8B-B14F-4D97-AF65-F5344CB8AC3E}">
        <p14:creationId xmlns:p14="http://schemas.microsoft.com/office/powerpoint/2010/main" val="5527882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xmlns="" id="{C609F4B3-F0EC-4B6F-8097-E323B4E27A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343025"/>
            <a:ext cx="4896544" cy="2229991"/>
          </a:xfrm>
          <a:prstGeom prst="rect">
            <a:avLst/>
          </a:prstGeom>
          <a:noFill/>
          <a:ln>
            <a:noFill/>
          </a:ln>
        </p:spPr>
      </p:pic>
      <p:pic>
        <p:nvPicPr>
          <p:cNvPr id="5" name="Image 4">
            <a:extLst>
              <a:ext uri="{FF2B5EF4-FFF2-40B4-BE49-F238E27FC236}">
                <a16:creationId xmlns:a16="http://schemas.microsoft.com/office/drawing/2014/main" xmlns="" id="{DF3501FF-0576-408F-91B7-0F1AF23456F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789040"/>
            <a:ext cx="4968552" cy="2448272"/>
          </a:xfrm>
          <a:prstGeom prst="rect">
            <a:avLst/>
          </a:prstGeom>
          <a:noFill/>
          <a:ln>
            <a:noFill/>
          </a:ln>
        </p:spPr>
      </p:pic>
      <p:sp>
        <p:nvSpPr>
          <p:cNvPr id="6" name="Titre 1">
            <a:extLst>
              <a:ext uri="{FF2B5EF4-FFF2-40B4-BE49-F238E27FC236}">
                <a16:creationId xmlns:a16="http://schemas.microsoft.com/office/drawing/2014/main" xmlns="" id="{972C830B-43FD-46C4-AAD2-73759D3A9028}"/>
              </a:ext>
            </a:extLst>
          </p:cNvPr>
          <p:cNvSpPr>
            <a:spLocks noGrp="1"/>
          </p:cNvSpPr>
          <p:nvPr>
            <p:ph type="title"/>
          </p:nvPr>
        </p:nvSpPr>
        <p:spPr>
          <a:xfrm>
            <a:off x="1259632" y="332656"/>
            <a:ext cx="3466728" cy="922114"/>
          </a:xfrm>
        </p:spPr>
        <p:txBody>
          <a:bodyPr/>
          <a:lstStyle/>
          <a:p>
            <a:pPr algn="l"/>
            <a:r>
              <a:rPr lang="fr-FR" sz="3500" b="1" dirty="0">
                <a:solidFill>
                  <a:schemeClr val="bg1"/>
                </a:solidFill>
              </a:rPr>
              <a:t>MAC ADRESS</a:t>
            </a:r>
          </a:p>
        </p:txBody>
      </p:sp>
      <p:sp>
        <p:nvSpPr>
          <p:cNvPr id="8" name="Rectangle 7">
            <a:extLst>
              <a:ext uri="{FF2B5EF4-FFF2-40B4-BE49-F238E27FC236}">
                <a16:creationId xmlns:a16="http://schemas.microsoft.com/office/drawing/2014/main" xmlns="" id="{CA2FC537-5657-473D-B5BD-6217B6B902BA}"/>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33</a:t>
            </a:r>
          </a:p>
        </p:txBody>
      </p:sp>
    </p:spTree>
    <p:extLst>
      <p:ext uri="{BB962C8B-B14F-4D97-AF65-F5344CB8AC3E}">
        <p14:creationId xmlns:p14="http://schemas.microsoft.com/office/powerpoint/2010/main" val="15651306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xmlns="" id="{AD245761-5433-45AC-A8B5-E7D6847071A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4190" y="1281450"/>
            <a:ext cx="3960440" cy="2507590"/>
          </a:xfrm>
          <a:prstGeom prst="rect">
            <a:avLst/>
          </a:prstGeom>
          <a:noFill/>
          <a:ln>
            <a:noFill/>
          </a:ln>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360" y="2060849"/>
            <a:ext cx="3962953" cy="2589242"/>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158" y="3933056"/>
            <a:ext cx="3962954" cy="2376264"/>
          </a:xfrm>
          <a:prstGeom prst="rect">
            <a:avLst/>
          </a:prstGeom>
        </p:spPr>
      </p:pic>
      <p:sp>
        <p:nvSpPr>
          <p:cNvPr id="6" name="Titre 1">
            <a:extLst>
              <a:ext uri="{FF2B5EF4-FFF2-40B4-BE49-F238E27FC236}">
                <a16:creationId xmlns:a16="http://schemas.microsoft.com/office/drawing/2014/main" xmlns="" id="{B9AA811E-EEDF-4E46-9B02-548CC620A247}"/>
              </a:ext>
            </a:extLst>
          </p:cNvPr>
          <p:cNvSpPr>
            <a:spLocks noGrp="1"/>
          </p:cNvSpPr>
          <p:nvPr>
            <p:ph type="title"/>
          </p:nvPr>
        </p:nvSpPr>
        <p:spPr>
          <a:xfrm>
            <a:off x="1259632" y="241216"/>
            <a:ext cx="3466728" cy="922114"/>
          </a:xfrm>
        </p:spPr>
        <p:txBody>
          <a:bodyPr/>
          <a:lstStyle/>
          <a:p>
            <a:pPr algn="l"/>
            <a:r>
              <a:rPr lang="fr-FR" sz="3500" b="1" dirty="0">
                <a:solidFill>
                  <a:schemeClr val="bg1"/>
                </a:solidFill>
              </a:rPr>
              <a:t>CLOUD</a:t>
            </a:r>
          </a:p>
        </p:txBody>
      </p:sp>
      <p:sp>
        <p:nvSpPr>
          <p:cNvPr id="8" name="Rectangle 7">
            <a:extLst>
              <a:ext uri="{FF2B5EF4-FFF2-40B4-BE49-F238E27FC236}">
                <a16:creationId xmlns:a16="http://schemas.microsoft.com/office/drawing/2014/main" xmlns="" id="{A1276342-ADAA-4336-B1D2-87992B36DA56}"/>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34</a:t>
            </a:r>
          </a:p>
        </p:txBody>
      </p:sp>
    </p:spTree>
    <p:extLst>
      <p:ext uri="{BB962C8B-B14F-4D97-AF65-F5344CB8AC3E}">
        <p14:creationId xmlns:p14="http://schemas.microsoft.com/office/powerpoint/2010/main" val="14370909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914401"/>
            <a:ext cx="3851920" cy="363009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14401"/>
            <a:ext cx="4340085" cy="3630097"/>
          </a:xfrm>
          <a:prstGeom prst="rect">
            <a:avLst/>
          </a:prstGeom>
        </p:spPr>
      </p:pic>
      <p:sp>
        <p:nvSpPr>
          <p:cNvPr id="6" name="Titre 1">
            <a:extLst>
              <a:ext uri="{FF2B5EF4-FFF2-40B4-BE49-F238E27FC236}">
                <a16:creationId xmlns:a16="http://schemas.microsoft.com/office/drawing/2014/main" xmlns="" id="{A3CBCAF0-C397-4DA2-9806-D3AE3C9DF795}"/>
              </a:ext>
            </a:extLst>
          </p:cNvPr>
          <p:cNvSpPr>
            <a:spLocks noGrp="1"/>
          </p:cNvSpPr>
          <p:nvPr>
            <p:ph type="title"/>
          </p:nvPr>
        </p:nvSpPr>
        <p:spPr>
          <a:xfrm>
            <a:off x="1259632" y="302176"/>
            <a:ext cx="3466728" cy="922114"/>
          </a:xfrm>
        </p:spPr>
        <p:txBody>
          <a:bodyPr/>
          <a:lstStyle/>
          <a:p>
            <a:pPr algn="l"/>
            <a:r>
              <a:rPr lang="fr-FR" sz="3500" b="1" dirty="0">
                <a:solidFill>
                  <a:schemeClr val="bg1"/>
                </a:solidFill>
              </a:rPr>
              <a:t>CLOUD</a:t>
            </a:r>
          </a:p>
        </p:txBody>
      </p:sp>
      <p:sp>
        <p:nvSpPr>
          <p:cNvPr id="7" name="Rectangle 6">
            <a:extLst>
              <a:ext uri="{FF2B5EF4-FFF2-40B4-BE49-F238E27FC236}">
                <a16:creationId xmlns:a16="http://schemas.microsoft.com/office/drawing/2014/main" xmlns="" id="{8CD1917E-2CDF-4C46-BD83-1BE545FCAE2D}"/>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35</a:t>
            </a:r>
          </a:p>
        </p:txBody>
      </p:sp>
    </p:spTree>
    <p:extLst>
      <p:ext uri="{BB962C8B-B14F-4D97-AF65-F5344CB8AC3E}">
        <p14:creationId xmlns:p14="http://schemas.microsoft.com/office/powerpoint/2010/main" val="24514861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interface using ESP32 WiFi. | Download Scientific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l="17447" t="10202" r="14815"/>
          <a:stretch/>
        </p:blipFill>
        <p:spPr bwMode="auto">
          <a:xfrm>
            <a:off x="1043608" y="1340768"/>
            <a:ext cx="7128792" cy="4392488"/>
          </a:xfrm>
          <a:prstGeom prst="rect">
            <a:avLst/>
          </a:prstGeom>
          <a:noFill/>
          <a:extLst>
            <a:ext uri="{909E8E84-426E-40DD-AFC4-6F175D3DCCD1}">
              <a14:hiddenFill xmlns:a14="http://schemas.microsoft.com/office/drawing/2010/main">
                <a:solidFill>
                  <a:srgbClr val="FFFFFF"/>
                </a:solidFill>
              </a14:hiddenFill>
            </a:ext>
          </a:extLst>
        </p:spPr>
      </p:pic>
      <p:sp>
        <p:nvSpPr>
          <p:cNvPr id="4" name="Titre 1">
            <a:extLst>
              <a:ext uri="{FF2B5EF4-FFF2-40B4-BE49-F238E27FC236}">
                <a16:creationId xmlns:a16="http://schemas.microsoft.com/office/drawing/2014/main" xmlns="" id="{53EA7FC3-808C-4696-8799-8F19CDBDB6CC}"/>
              </a:ext>
            </a:extLst>
          </p:cNvPr>
          <p:cNvSpPr>
            <a:spLocks noGrp="1"/>
          </p:cNvSpPr>
          <p:nvPr>
            <p:ph type="title"/>
          </p:nvPr>
        </p:nvSpPr>
        <p:spPr>
          <a:xfrm>
            <a:off x="1259632" y="241216"/>
            <a:ext cx="3466728" cy="922114"/>
          </a:xfrm>
        </p:spPr>
        <p:txBody>
          <a:bodyPr/>
          <a:lstStyle/>
          <a:p>
            <a:pPr algn="l"/>
            <a:r>
              <a:rPr lang="fr-FR" sz="3500" b="1" dirty="0">
                <a:solidFill>
                  <a:schemeClr val="bg1"/>
                </a:solidFill>
              </a:rPr>
              <a:t>Cloud Server</a:t>
            </a:r>
          </a:p>
        </p:txBody>
      </p:sp>
      <p:sp>
        <p:nvSpPr>
          <p:cNvPr id="5" name="Rectangle 4">
            <a:extLst>
              <a:ext uri="{FF2B5EF4-FFF2-40B4-BE49-F238E27FC236}">
                <a16:creationId xmlns:a16="http://schemas.microsoft.com/office/drawing/2014/main" xmlns="" id="{40F0C17E-596C-419E-A5F2-5A4583A397E7}"/>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36</a:t>
            </a:r>
          </a:p>
        </p:txBody>
      </p:sp>
    </p:spTree>
    <p:extLst>
      <p:ext uri="{BB962C8B-B14F-4D97-AF65-F5344CB8AC3E}">
        <p14:creationId xmlns:p14="http://schemas.microsoft.com/office/powerpoint/2010/main" val="15326105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sp32 Http Client On Esp32 With Arduino Ide | Esp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822728"/>
            <a:ext cx="7632848" cy="4054544"/>
          </a:xfrm>
          <a:prstGeom prst="rect">
            <a:avLst/>
          </a:prstGeom>
          <a:noFill/>
          <a:extLst>
            <a:ext uri="{909E8E84-426E-40DD-AFC4-6F175D3DCCD1}">
              <a14:hiddenFill xmlns:a14="http://schemas.microsoft.com/office/drawing/2010/main">
                <a:solidFill>
                  <a:srgbClr val="FFFFFF"/>
                </a:solidFill>
              </a14:hiddenFill>
            </a:ext>
          </a:extLst>
        </p:spPr>
      </p:pic>
      <p:sp>
        <p:nvSpPr>
          <p:cNvPr id="4" name="Titre 1">
            <a:extLst>
              <a:ext uri="{FF2B5EF4-FFF2-40B4-BE49-F238E27FC236}">
                <a16:creationId xmlns:a16="http://schemas.microsoft.com/office/drawing/2014/main" xmlns="" id="{687BF43A-4376-4140-9B54-F5A1BF107A81}"/>
              </a:ext>
            </a:extLst>
          </p:cNvPr>
          <p:cNvSpPr>
            <a:spLocks noGrp="1"/>
          </p:cNvSpPr>
          <p:nvPr>
            <p:ph type="title"/>
          </p:nvPr>
        </p:nvSpPr>
        <p:spPr>
          <a:xfrm>
            <a:off x="1259632" y="274638"/>
            <a:ext cx="3466728" cy="922114"/>
          </a:xfrm>
        </p:spPr>
        <p:txBody>
          <a:bodyPr/>
          <a:lstStyle/>
          <a:p>
            <a:pPr algn="l"/>
            <a:r>
              <a:rPr lang="fr-FR" sz="3500" b="1" dirty="0">
                <a:solidFill>
                  <a:schemeClr val="bg1"/>
                </a:solidFill>
              </a:rPr>
              <a:t>Cloud Server</a:t>
            </a:r>
          </a:p>
        </p:txBody>
      </p:sp>
      <p:sp>
        <p:nvSpPr>
          <p:cNvPr id="5" name="Rectangle 4">
            <a:extLst>
              <a:ext uri="{FF2B5EF4-FFF2-40B4-BE49-F238E27FC236}">
                <a16:creationId xmlns:a16="http://schemas.microsoft.com/office/drawing/2014/main" xmlns="" id="{8BC4D07F-B83B-464F-9799-45BDEDB81A1F}"/>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37</a:t>
            </a:r>
          </a:p>
        </p:txBody>
      </p:sp>
    </p:spTree>
    <p:extLst>
      <p:ext uri="{BB962C8B-B14F-4D97-AF65-F5344CB8AC3E}">
        <p14:creationId xmlns:p14="http://schemas.microsoft.com/office/powerpoint/2010/main" val="12236796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Send DHT 11 Sensor Data To Firebase with NodeMcu Esp8266 | Temperature &amp;  Humidity data to Firebase - YouTube"/>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988840"/>
            <a:ext cx="3826768" cy="3456384"/>
          </a:xfrm>
          <a:prstGeom prst="rect">
            <a:avLst/>
          </a:prstGeom>
          <a:noFill/>
          <a:ln>
            <a:noFill/>
          </a:ln>
        </p:spPr>
      </p:pic>
      <p:sp>
        <p:nvSpPr>
          <p:cNvPr id="7" name="Rectangle 6"/>
          <p:cNvSpPr/>
          <p:nvPr/>
        </p:nvSpPr>
        <p:spPr>
          <a:xfrm>
            <a:off x="44443" y="2852936"/>
            <a:ext cx="4572000" cy="1663597"/>
          </a:xfrm>
          <a:prstGeom prst="rect">
            <a:avLst/>
          </a:prstGeom>
        </p:spPr>
        <p:txBody>
          <a:bodyPr>
            <a:spAutoFit/>
          </a:bodyPr>
          <a:lstStyle/>
          <a:p>
            <a:pPr marL="285750" marR="0" indent="-285750" algn="just">
              <a:lnSpc>
                <a:spcPct val="107000"/>
              </a:lnSpc>
              <a:spcBef>
                <a:spcPts val="0"/>
              </a:spcBef>
              <a:spcAft>
                <a:spcPts val="800"/>
              </a:spcAft>
              <a:buFontTx/>
              <a:buChar char="-"/>
            </a:pPr>
            <a:r>
              <a:rPr lang="en-US" dirty="0">
                <a:latin typeface="Calibri" panose="020F0502020204030204" pitchFamily="34" charset="0"/>
                <a:ea typeface="Calibri" panose="020F0502020204030204" pitchFamily="34" charset="0"/>
                <a:cs typeface="Arial" panose="020B0604020202020204" pitchFamily="34" charset="0"/>
              </a:rPr>
              <a:t>The ESP32 connects to Firebase to send temperature data. </a:t>
            </a:r>
          </a:p>
          <a:p>
            <a:pPr marL="285750" marR="0" indent="-285750" algn="just">
              <a:lnSpc>
                <a:spcPct val="107000"/>
              </a:lnSpc>
              <a:spcBef>
                <a:spcPts val="0"/>
              </a:spcBef>
              <a:spcAft>
                <a:spcPts val="800"/>
              </a:spcAft>
              <a:buFontTx/>
              <a:buChar char="-"/>
            </a:pPr>
            <a:r>
              <a:rPr lang="en-US" dirty="0">
                <a:latin typeface="Calibri" panose="020F0502020204030204" pitchFamily="34" charset="0"/>
                <a:ea typeface="Calibri" panose="020F0502020204030204" pitchFamily="34" charset="0"/>
                <a:cs typeface="Arial" panose="020B0604020202020204" pitchFamily="34" charset="0"/>
              </a:rPr>
              <a:t>In the </a:t>
            </a:r>
            <a:r>
              <a:rPr lang="en-US" dirty="0" err="1">
                <a:latin typeface="Calibri" panose="020F0502020204030204" pitchFamily="34" charset="0"/>
                <a:ea typeface="Calibri" panose="020F0502020204030204" pitchFamily="34" charset="0"/>
                <a:cs typeface="Arial" panose="020B0604020202020204" pitchFamily="34" charset="0"/>
              </a:rPr>
              <a:t>Arduino</a:t>
            </a:r>
            <a:r>
              <a:rPr lang="en-US" dirty="0">
                <a:latin typeface="Calibri" panose="020F0502020204030204" pitchFamily="34" charset="0"/>
                <a:ea typeface="Calibri" panose="020F0502020204030204" pitchFamily="34" charset="0"/>
                <a:cs typeface="Arial" panose="020B0604020202020204" pitchFamily="34" charset="0"/>
              </a:rPr>
              <a:t> IDE, a code is written to connect the ESP32 to Firebase, allowing it to send temperature data securely.</a:t>
            </a:r>
            <a:endParaRPr lang="fr-FR"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re 1">
            <a:extLst>
              <a:ext uri="{FF2B5EF4-FFF2-40B4-BE49-F238E27FC236}">
                <a16:creationId xmlns:a16="http://schemas.microsoft.com/office/drawing/2014/main" xmlns="" id="{BA3F2B78-CFCE-491D-BF75-7534829EB852}"/>
              </a:ext>
            </a:extLst>
          </p:cNvPr>
          <p:cNvSpPr>
            <a:spLocks noGrp="1"/>
          </p:cNvSpPr>
          <p:nvPr>
            <p:ph type="title"/>
          </p:nvPr>
        </p:nvSpPr>
        <p:spPr>
          <a:xfrm>
            <a:off x="1259632" y="260648"/>
            <a:ext cx="4248472" cy="922114"/>
          </a:xfrm>
        </p:spPr>
        <p:txBody>
          <a:bodyPr/>
          <a:lstStyle/>
          <a:p>
            <a:pPr algn="l"/>
            <a:r>
              <a:rPr lang="en-US" sz="3500" b="1" dirty="0">
                <a:solidFill>
                  <a:schemeClr val="bg1"/>
                </a:solidFill>
                <a:latin typeface="Calibri" panose="020F0502020204030204" pitchFamily="34" charset="0"/>
                <a:ea typeface="Calibri" panose="020F0502020204030204" pitchFamily="34" charset="0"/>
                <a:cs typeface="Arial" panose="020B0604020202020204" pitchFamily="34" charset="0"/>
              </a:rPr>
              <a:t>ESP32 to Firebase</a:t>
            </a:r>
            <a:endParaRPr lang="fr-FR" sz="3500" b="1" dirty="0">
              <a:solidFill>
                <a:schemeClr val="bg1"/>
              </a:solidFill>
            </a:endParaRPr>
          </a:p>
        </p:txBody>
      </p:sp>
      <p:sp>
        <p:nvSpPr>
          <p:cNvPr id="6" name="Rectangle 5">
            <a:extLst>
              <a:ext uri="{FF2B5EF4-FFF2-40B4-BE49-F238E27FC236}">
                <a16:creationId xmlns:a16="http://schemas.microsoft.com/office/drawing/2014/main" xmlns="" id="{9690989A-87FF-4409-9233-484A9AAD1B21}"/>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38</a:t>
            </a:r>
          </a:p>
        </p:txBody>
      </p:sp>
    </p:spTree>
    <p:extLst>
      <p:ext uri="{BB962C8B-B14F-4D97-AF65-F5344CB8AC3E}">
        <p14:creationId xmlns:p14="http://schemas.microsoft.com/office/powerpoint/2010/main" val="21658445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79201EB-94AB-4CA4-92AB-3DBFA03F45E3}"/>
              </a:ext>
            </a:extLst>
          </p:cNvPr>
          <p:cNvSpPr/>
          <p:nvPr/>
        </p:nvSpPr>
        <p:spPr>
          <a:xfrm>
            <a:off x="1475656" y="262970"/>
            <a:ext cx="5472608" cy="861774"/>
          </a:xfrm>
          <a:prstGeom prst="rect">
            <a:avLst/>
          </a:prstGeom>
        </p:spPr>
        <p:txBody>
          <a:bodyPr wrap="square">
            <a:spAutoFit/>
          </a:bodyPr>
          <a:lstStyle/>
          <a:p>
            <a:pPr algn="ctr"/>
            <a:r>
              <a:rPr lang="en-US" sz="2500" b="1" dirty="0">
                <a:solidFill>
                  <a:schemeClr val="bg1"/>
                </a:solidFill>
                <a:latin typeface="Arial" panose="020B0604020202020204" pitchFamily="34" charset="0"/>
              </a:rPr>
              <a:t>Building a Web Server with ESP32 for IoT Projects</a:t>
            </a:r>
            <a:endParaRPr lang="fr-FR" altLang="fr-FR" sz="2500" b="1" dirty="0">
              <a:solidFill>
                <a:schemeClr val="bg1"/>
              </a:solidFill>
              <a:latin typeface="Arial" panose="020B0604020202020204" pitchFamily="34" charset="0"/>
            </a:endParaRPr>
          </a:p>
        </p:txBody>
      </p:sp>
      <p:pic>
        <p:nvPicPr>
          <p:cNvPr id="5" name="Image 4" descr="ESP32 Web Server using SPIFFS (SPI Flash File System) | Random Nerd  Tutorials">
            <a:extLst>
              <a:ext uri="{FF2B5EF4-FFF2-40B4-BE49-F238E27FC236}">
                <a16:creationId xmlns:a16="http://schemas.microsoft.com/office/drawing/2014/main" xmlns="" id="{FBCF6297-A2C0-4C5A-A1B4-1BFB87C692A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24744"/>
            <a:ext cx="6696744" cy="2448272"/>
          </a:xfrm>
          <a:prstGeom prst="rect">
            <a:avLst/>
          </a:prstGeom>
          <a:noFill/>
          <a:ln>
            <a:noFill/>
          </a:ln>
        </p:spPr>
      </p:pic>
      <p:pic>
        <p:nvPicPr>
          <p:cNvPr id="7" name="Picture 39" descr="webmaster_296">
            <a:extLst>
              <a:ext uri="{FF2B5EF4-FFF2-40B4-BE49-F238E27FC236}">
                <a16:creationId xmlns:a16="http://schemas.microsoft.com/office/drawing/2014/main" xmlns="" id="{6D25AFDF-1BA3-4CDA-BE9A-88226A7565F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2381" y="3787644"/>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xmlns="" id="{BCFAEF4E-B9E1-419D-AC56-8CAC7196F790}"/>
              </a:ext>
            </a:extLst>
          </p:cNvPr>
          <p:cNvSpPr txBox="1"/>
          <p:nvPr/>
        </p:nvSpPr>
        <p:spPr>
          <a:xfrm>
            <a:off x="1491477" y="3706458"/>
            <a:ext cx="3528392" cy="369332"/>
          </a:xfrm>
          <a:prstGeom prst="rect">
            <a:avLst/>
          </a:prstGeom>
          <a:noFill/>
        </p:spPr>
        <p:txBody>
          <a:bodyPr wrap="square" rtlCol="0">
            <a:spAutoFit/>
          </a:bodyPr>
          <a:lstStyle/>
          <a:p>
            <a:r>
              <a:rPr lang="fr-FR" dirty="0"/>
              <a:t>Servers</a:t>
            </a:r>
          </a:p>
        </p:txBody>
      </p:sp>
      <p:pic>
        <p:nvPicPr>
          <p:cNvPr id="9" name="Picture 39" descr="webmaster_296">
            <a:extLst>
              <a:ext uri="{FF2B5EF4-FFF2-40B4-BE49-F238E27FC236}">
                <a16:creationId xmlns:a16="http://schemas.microsoft.com/office/drawing/2014/main" xmlns="" id="{E262DCAD-C588-448B-A014-413CF2BBCBF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2381" y="4212926"/>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ZoneTexte 9">
            <a:extLst>
              <a:ext uri="{FF2B5EF4-FFF2-40B4-BE49-F238E27FC236}">
                <a16:creationId xmlns:a16="http://schemas.microsoft.com/office/drawing/2014/main" xmlns="" id="{85E50FEF-1D30-445C-81F4-08183C4F0F76}"/>
              </a:ext>
            </a:extLst>
          </p:cNvPr>
          <p:cNvSpPr txBox="1"/>
          <p:nvPr/>
        </p:nvSpPr>
        <p:spPr>
          <a:xfrm>
            <a:off x="1475656" y="4152433"/>
            <a:ext cx="3528392" cy="369332"/>
          </a:xfrm>
          <a:prstGeom prst="rect">
            <a:avLst/>
          </a:prstGeom>
          <a:noFill/>
        </p:spPr>
        <p:txBody>
          <a:bodyPr wrap="square" rtlCol="0">
            <a:spAutoFit/>
          </a:bodyPr>
          <a:lstStyle/>
          <a:p>
            <a:r>
              <a:rPr lang="fr-FR" dirty="0"/>
              <a:t>HTTP (Port)</a:t>
            </a:r>
          </a:p>
        </p:txBody>
      </p:sp>
      <p:pic>
        <p:nvPicPr>
          <p:cNvPr id="11" name="Picture 39" descr="webmaster_296">
            <a:extLst>
              <a:ext uri="{FF2B5EF4-FFF2-40B4-BE49-F238E27FC236}">
                <a16:creationId xmlns:a16="http://schemas.microsoft.com/office/drawing/2014/main" xmlns="" id="{5EA51481-1863-4B00-955E-BE58C7F718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9799" y="4634837"/>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ZoneTexte 11">
            <a:extLst>
              <a:ext uri="{FF2B5EF4-FFF2-40B4-BE49-F238E27FC236}">
                <a16:creationId xmlns:a16="http://schemas.microsoft.com/office/drawing/2014/main" xmlns="" id="{584850C2-5E5A-4360-B457-596446BD47F1}"/>
              </a:ext>
            </a:extLst>
          </p:cNvPr>
          <p:cNvSpPr txBox="1"/>
          <p:nvPr/>
        </p:nvSpPr>
        <p:spPr>
          <a:xfrm>
            <a:off x="1547664" y="4498432"/>
            <a:ext cx="3528392" cy="369332"/>
          </a:xfrm>
          <a:prstGeom prst="rect">
            <a:avLst/>
          </a:prstGeom>
          <a:noFill/>
        </p:spPr>
        <p:txBody>
          <a:bodyPr wrap="square" rtlCol="0">
            <a:spAutoFit/>
          </a:bodyPr>
          <a:lstStyle/>
          <a:p>
            <a:r>
              <a:rPr lang="fr-FR" dirty="0"/>
              <a:t>IP @</a:t>
            </a:r>
          </a:p>
        </p:txBody>
      </p:sp>
      <p:pic>
        <p:nvPicPr>
          <p:cNvPr id="13" name="Picture 39" descr="webmaster_296">
            <a:extLst>
              <a:ext uri="{FF2B5EF4-FFF2-40B4-BE49-F238E27FC236}">
                <a16:creationId xmlns:a16="http://schemas.microsoft.com/office/drawing/2014/main" xmlns="" id="{9233A1C0-3EBE-40BB-8D66-42F3EFA04D2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9798" y="5024761"/>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 name="ZoneTexte 13">
            <a:extLst>
              <a:ext uri="{FF2B5EF4-FFF2-40B4-BE49-F238E27FC236}">
                <a16:creationId xmlns:a16="http://schemas.microsoft.com/office/drawing/2014/main" xmlns="" id="{76A4E9EC-6E61-49B5-894F-BBEE8612FFB9}"/>
              </a:ext>
            </a:extLst>
          </p:cNvPr>
          <p:cNvSpPr txBox="1"/>
          <p:nvPr/>
        </p:nvSpPr>
        <p:spPr>
          <a:xfrm>
            <a:off x="1454560" y="4946569"/>
            <a:ext cx="3528392" cy="369332"/>
          </a:xfrm>
          <a:prstGeom prst="rect">
            <a:avLst/>
          </a:prstGeom>
          <a:noFill/>
        </p:spPr>
        <p:txBody>
          <a:bodyPr wrap="square" rtlCol="0">
            <a:spAutoFit/>
          </a:bodyPr>
          <a:lstStyle/>
          <a:p>
            <a:r>
              <a:rPr lang="fr-FR" dirty="0"/>
              <a:t>TCP/IP</a:t>
            </a:r>
          </a:p>
        </p:txBody>
      </p:sp>
      <p:pic>
        <p:nvPicPr>
          <p:cNvPr id="15" name="Picture 39" descr="webmaster_296">
            <a:extLst>
              <a:ext uri="{FF2B5EF4-FFF2-40B4-BE49-F238E27FC236}">
                <a16:creationId xmlns:a16="http://schemas.microsoft.com/office/drawing/2014/main" xmlns="" id="{50466DDD-DC45-4573-9FDD-FDEF6131895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2381" y="5413538"/>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 name="ZoneTexte 15">
            <a:extLst>
              <a:ext uri="{FF2B5EF4-FFF2-40B4-BE49-F238E27FC236}">
                <a16:creationId xmlns:a16="http://schemas.microsoft.com/office/drawing/2014/main" xmlns="" id="{B3D76AD5-1530-4412-B995-A880AB3446C0}"/>
              </a:ext>
            </a:extLst>
          </p:cNvPr>
          <p:cNvSpPr txBox="1"/>
          <p:nvPr/>
        </p:nvSpPr>
        <p:spPr>
          <a:xfrm>
            <a:off x="1443809" y="5371373"/>
            <a:ext cx="3528392" cy="369332"/>
          </a:xfrm>
          <a:prstGeom prst="rect">
            <a:avLst/>
          </a:prstGeom>
          <a:noFill/>
        </p:spPr>
        <p:txBody>
          <a:bodyPr wrap="square" rtlCol="0">
            <a:spAutoFit/>
          </a:bodyPr>
          <a:lstStyle/>
          <a:p>
            <a:r>
              <a:rPr lang="fr-FR" dirty="0"/>
              <a:t>Router</a:t>
            </a:r>
          </a:p>
        </p:txBody>
      </p:sp>
      <p:pic>
        <p:nvPicPr>
          <p:cNvPr id="19" name="Picture 39" descr="webmaster_296">
            <a:extLst>
              <a:ext uri="{FF2B5EF4-FFF2-40B4-BE49-F238E27FC236}">
                <a16:creationId xmlns:a16="http://schemas.microsoft.com/office/drawing/2014/main" xmlns="" id="{F644F607-CD59-4D04-B9AD-3CF70984222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7712" y="5874772"/>
            <a:ext cx="551733" cy="2174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 name="ZoneTexte 19">
            <a:extLst>
              <a:ext uri="{FF2B5EF4-FFF2-40B4-BE49-F238E27FC236}">
                <a16:creationId xmlns:a16="http://schemas.microsoft.com/office/drawing/2014/main" xmlns="" id="{170B6067-864C-4857-B243-9D669E84FEE1}"/>
              </a:ext>
            </a:extLst>
          </p:cNvPr>
          <p:cNvSpPr txBox="1"/>
          <p:nvPr/>
        </p:nvSpPr>
        <p:spPr>
          <a:xfrm>
            <a:off x="1424979" y="5798816"/>
            <a:ext cx="3528392" cy="369332"/>
          </a:xfrm>
          <a:prstGeom prst="rect">
            <a:avLst/>
          </a:prstGeom>
          <a:noFill/>
        </p:spPr>
        <p:txBody>
          <a:bodyPr wrap="square" rtlCol="0">
            <a:spAutoFit/>
          </a:bodyPr>
          <a:lstStyle/>
          <a:p>
            <a:r>
              <a:rPr lang="fr-FR" dirty="0"/>
              <a:t>Mac @ (</a:t>
            </a:r>
            <a:r>
              <a:rPr lang="fr-FR" dirty="0" err="1"/>
              <a:t>Proadcast</a:t>
            </a:r>
            <a:r>
              <a:rPr lang="fr-FR" dirty="0"/>
              <a:t>)</a:t>
            </a:r>
          </a:p>
        </p:txBody>
      </p:sp>
      <p:sp>
        <p:nvSpPr>
          <p:cNvPr id="17" name="Rectangle 16">
            <a:extLst>
              <a:ext uri="{FF2B5EF4-FFF2-40B4-BE49-F238E27FC236}">
                <a16:creationId xmlns:a16="http://schemas.microsoft.com/office/drawing/2014/main" xmlns="" id="{5D81C957-4D08-4092-976E-6B1B997448B5}"/>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3</a:t>
            </a:r>
          </a:p>
        </p:txBody>
      </p:sp>
    </p:spTree>
    <p:extLst>
      <p:ext uri="{BB962C8B-B14F-4D97-AF65-F5344CB8AC3E}">
        <p14:creationId xmlns:p14="http://schemas.microsoft.com/office/powerpoint/2010/main" val="71183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par>
                                <p:cTn id="11" presetID="4" presetClass="entr" presetSubtype="16"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ox(in)">
                                      <p:cBhvr>
                                        <p:cTn id="13" dur="500"/>
                                        <p:tgtEl>
                                          <p:spTgt spid="11"/>
                                        </p:tgtEl>
                                      </p:cBhvr>
                                    </p:animEffect>
                                  </p:childTnLst>
                                </p:cTn>
                              </p:par>
                              <p:par>
                                <p:cTn id="14" presetID="4" presetClass="entr" presetSubtype="16"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ox(in)">
                                      <p:cBhvr>
                                        <p:cTn id="16" dur="500"/>
                                        <p:tgtEl>
                                          <p:spTgt spid="13"/>
                                        </p:tgtEl>
                                      </p:cBhvr>
                                    </p:animEffect>
                                  </p:childTnLst>
                                </p:cTn>
                              </p:par>
                              <p:par>
                                <p:cTn id="17" presetID="4" presetClass="entr" presetSubtype="16"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ox(in)">
                                      <p:cBhvr>
                                        <p:cTn id="19" dur="500"/>
                                        <p:tgtEl>
                                          <p:spTgt spid="15"/>
                                        </p:tgtEl>
                                      </p:cBhvr>
                                    </p:animEffect>
                                  </p:childTnLst>
                                </p:cTn>
                              </p:par>
                              <p:par>
                                <p:cTn id="20" presetID="4" presetClass="entr" presetSubtype="16"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ox(i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1988840"/>
            <a:ext cx="4572000" cy="1676741"/>
          </a:xfrm>
          <a:prstGeom prst="rect">
            <a:avLst/>
          </a:prstGeom>
        </p:spPr>
        <p:txBody>
          <a:bodyPr>
            <a:spAutoFit/>
          </a:bodyPr>
          <a:lstStyle/>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Temperature data is read from the ESP32 and sent to Firebase in real time.</a:t>
            </a:r>
            <a:endParaRPr lang="fr-FR" dirty="0">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The real-time database allows data to be accessed from any location, providing flexibility and scalability.</a:t>
            </a:r>
            <a:endParaRPr lang="fr-FR"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211197" y="3861048"/>
            <a:ext cx="4572000" cy="981423"/>
          </a:xfrm>
          <a:prstGeom prst="rect">
            <a:avLst/>
          </a:prstGeom>
        </p:spPr>
        <p:txBody>
          <a:bodyPr>
            <a:spAutoFit/>
          </a:bodyPr>
          <a:lstStyle/>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To access the temperature data, users log in to Firebase and retrieve the data from the database.</a:t>
            </a:r>
            <a:endParaRPr lang="fr-FR"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Image 5" descr="Send Real-Time Sensor Data to Google Firebase with ESP8266"/>
          <p:cNvPicPr/>
          <p:nvPr/>
        </p:nvPicPr>
        <p:blipFill>
          <a:blip r:embed="rId3">
            <a:extLst>
              <a:ext uri="{28A0092B-C50C-407E-A947-70E740481C1C}">
                <a14:useLocalDpi xmlns:a14="http://schemas.microsoft.com/office/drawing/2010/main" val="0"/>
              </a:ext>
            </a:extLst>
          </a:blip>
          <a:srcRect/>
          <a:stretch>
            <a:fillRect/>
          </a:stretch>
        </p:blipFill>
        <p:spPr bwMode="auto">
          <a:xfrm>
            <a:off x="4767355" y="4204563"/>
            <a:ext cx="4212976" cy="1866900"/>
          </a:xfrm>
          <a:prstGeom prst="rect">
            <a:avLst/>
          </a:prstGeom>
          <a:noFill/>
          <a:ln>
            <a:noFill/>
          </a:ln>
        </p:spPr>
      </p:pic>
      <p:pic>
        <p:nvPicPr>
          <p:cNvPr id="7" name="Image 6" descr="ESP8266. FirebaseDB. Send. Receive. IDE Arduino - Tutorials and Guides - MIT  App Inventor Community"/>
          <p:cNvPicPr/>
          <p:nvPr/>
        </p:nvPicPr>
        <p:blipFill>
          <a:blip r:embed="rId4">
            <a:extLst>
              <a:ext uri="{28A0092B-C50C-407E-A947-70E740481C1C}">
                <a14:useLocalDpi xmlns:a14="http://schemas.microsoft.com/office/drawing/2010/main" val="0"/>
              </a:ext>
            </a:extLst>
          </a:blip>
          <a:srcRect/>
          <a:stretch>
            <a:fillRect/>
          </a:stretch>
        </p:blipFill>
        <p:spPr bwMode="auto">
          <a:xfrm>
            <a:off x="4783197" y="1734868"/>
            <a:ext cx="4181291" cy="2247900"/>
          </a:xfrm>
          <a:prstGeom prst="rect">
            <a:avLst/>
          </a:prstGeom>
          <a:noFill/>
          <a:ln>
            <a:noFill/>
          </a:ln>
        </p:spPr>
      </p:pic>
      <p:sp>
        <p:nvSpPr>
          <p:cNvPr id="8" name="Rectangle 7"/>
          <p:cNvSpPr/>
          <p:nvPr/>
        </p:nvSpPr>
        <p:spPr>
          <a:xfrm>
            <a:off x="236712" y="5027721"/>
            <a:ext cx="4572000" cy="1380378"/>
          </a:xfrm>
          <a:prstGeom prst="rect">
            <a:avLst/>
          </a:prstGeom>
        </p:spPr>
        <p:txBody>
          <a:bodyPr>
            <a:spAutoFit/>
          </a:bodyPr>
          <a:lstStyle/>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This approach allows access to the data from anywhere in the world, demonstrating the power of cloud computing.</a:t>
            </a:r>
            <a:endParaRPr lang="fr-FR" dirty="0">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a:t>
            </a:r>
            <a:endParaRPr lang="fr-FR"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itre 1">
            <a:extLst>
              <a:ext uri="{FF2B5EF4-FFF2-40B4-BE49-F238E27FC236}">
                <a16:creationId xmlns:a16="http://schemas.microsoft.com/office/drawing/2014/main" xmlns="" id="{C7CE8A7D-9D57-4788-A784-F45B222B0115}"/>
              </a:ext>
            </a:extLst>
          </p:cNvPr>
          <p:cNvSpPr>
            <a:spLocks noGrp="1"/>
          </p:cNvSpPr>
          <p:nvPr>
            <p:ph type="title"/>
          </p:nvPr>
        </p:nvSpPr>
        <p:spPr>
          <a:xfrm>
            <a:off x="1259632" y="260648"/>
            <a:ext cx="4248472" cy="922114"/>
          </a:xfrm>
        </p:spPr>
        <p:txBody>
          <a:bodyPr/>
          <a:lstStyle/>
          <a:p>
            <a:pPr algn="l"/>
            <a:r>
              <a:rPr lang="en-US" sz="3500" b="1" dirty="0">
                <a:solidFill>
                  <a:schemeClr val="bg1"/>
                </a:solidFill>
                <a:latin typeface="Calibri" panose="020F0502020204030204" pitchFamily="34" charset="0"/>
                <a:ea typeface="Calibri" panose="020F0502020204030204" pitchFamily="34" charset="0"/>
                <a:cs typeface="Arial" panose="020B0604020202020204" pitchFamily="34" charset="0"/>
              </a:rPr>
              <a:t>ESP32 to Firebase</a:t>
            </a:r>
            <a:endParaRPr lang="fr-FR" sz="3500" b="1" dirty="0">
              <a:solidFill>
                <a:schemeClr val="bg1"/>
              </a:solidFill>
            </a:endParaRPr>
          </a:p>
        </p:txBody>
      </p:sp>
      <p:sp>
        <p:nvSpPr>
          <p:cNvPr id="11" name="Rectangle 10">
            <a:extLst>
              <a:ext uri="{FF2B5EF4-FFF2-40B4-BE49-F238E27FC236}">
                <a16:creationId xmlns:a16="http://schemas.microsoft.com/office/drawing/2014/main" xmlns="" id="{77749368-BD8C-4603-842A-47B624F9F2FA}"/>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39</a:t>
            </a:r>
          </a:p>
        </p:txBody>
      </p:sp>
    </p:spTree>
    <p:extLst>
      <p:ext uri="{BB962C8B-B14F-4D97-AF65-F5344CB8AC3E}">
        <p14:creationId xmlns:p14="http://schemas.microsoft.com/office/powerpoint/2010/main" val="27763710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E119794-9347-4E11-8B8B-556017FA80B5}"/>
              </a:ext>
            </a:extLst>
          </p:cNvPr>
          <p:cNvSpPr>
            <a:spLocks noGrp="1"/>
          </p:cNvSpPr>
          <p:nvPr>
            <p:ph type="title"/>
          </p:nvPr>
        </p:nvSpPr>
        <p:spPr>
          <a:xfrm>
            <a:off x="0" y="228117"/>
            <a:ext cx="8229600" cy="1143000"/>
          </a:xfrm>
        </p:spPr>
        <p:txBody>
          <a:bodyPr/>
          <a:lstStyle/>
          <a:p>
            <a:r>
              <a:rPr lang="en-US" sz="2500" b="1" dirty="0">
                <a:solidFill>
                  <a:schemeClr val="bg1"/>
                </a:solidFill>
              </a:rPr>
              <a:t>Mini-Project 2: Controlling an LED </a:t>
            </a:r>
            <a:br>
              <a:rPr lang="en-US" sz="2500" b="1" dirty="0">
                <a:solidFill>
                  <a:schemeClr val="bg1"/>
                </a:solidFill>
              </a:rPr>
            </a:br>
            <a:r>
              <a:rPr lang="en-US" sz="2500" b="1" dirty="0">
                <a:solidFill>
                  <a:schemeClr val="bg1"/>
                </a:solidFill>
              </a:rPr>
              <a:t>with Firebase</a:t>
            </a:r>
            <a:endParaRPr lang="fr-FR" sz="2500" dirty="0">
              <a:solidFill>
                <a:schemeClr val="bg1"/>
              </a:solidFill>
            </a:endParaRPr>
          </a:p>
        </p:txBody>
      </p:sp>
      <p:sp>
        <p:nvSpPr>
          <p:cNvPr id="4" name="ZoneTexte 3">
            <a:extLst>
              <a:ext uri="{FF2B5EF4-FFF2-40B4-BE49-F238E27FC236}">
                <a16:creationId xmlns:a16="http://schemas.microsoft.com/office/drawing/2014/main" xmlns="" id="{F20462F7-C483-4F93-A7D7-57015F3019B4}"/>
              </a:ext>
            </a:extLst>
          </p:cNvPr>
          <p:cNvSpPr txBox="1"/>
          <p:nvPr/>
        </p:nvSpPr>
        <p:spPr>
          <a:xfrm>
            <a:off x="1966936" y="1444622"/>
            <a:ext cx="5760640" cy="1477328"/>
          </a:xfrm>
          <a:prstGeom prst="rect">
            <a:avLst/>
          </a:prstGeom>
          <a:noFill/>
        </p:spPr>
        <p:txBody>
          <a:bodyPr wrap="square" rtlCol="0">
            <a:spAutoFit/>
          </a:bodyPr>
          <a:lstStyle/>
          <a:p>
            <a:pPr algn="just"/>
            <a:r>
              <a:rPr lang="fr-FR" dirty="0"/>
              <a:t>This </a:t>
            </a:r>
            <a:r>
              <a:rPr lang="fr-FR" dirty="0" err="1"/>
              <a:t>project</a:t>
            </a:r>
            <a:r>
              <a:rPr lang="fr-FR" dirty="0"/>
              <a:t> </a:t>
            </a:r>
            <a:r>
              <a:rPr lang="fr-FR" dirty="0" err="1"/>
              <a:t>demonstrates</a:t>
            </a:r>
            <a:r>
              <a:rPr lang="fr-FR" dirty="0"/>
              <a:t> how to use </a:t>
            </a:r>
            <a:r>
              <a:rPr lang="fr-FR" dirty="0" err="1"/>
              <a:t>Firebase</a:t>
            </a:r>
            <a:r>
              <a:rPr lang="fr-FR" dirty="0"/>
              <a:t> to control a LED </a:t>
            </a:r>
            <a:r>
              <a:rPr lang="fr-FR" dirty="0" err="1"/>
              <a:t>through</a:t>
            </a:r>
            <a:r>
              <a:rPr lang="fr-FR" dirty="0"/>
              <a:t> a cloud. </a:t>
            </a:r>
            <a:r>
              <a:rPr lang="en-US" dirty="0"/>
              <a:t>Users can set the state of an LED to "on" or "off" by interacting with Firebase, demonstrating the ability to control devices remotely.  </a:t>
            </a:r>
            <a:endParaRPr lang="fr-FR" dirty="0"/>
          </a:p>
          <a:p>
            <a:endParaRPr lang="fr-FR" dirty="0"/>
          </a:p>
        </p:txBody>
      </p:sp>
      <p:pic>
        <p:nvPicPr>
          <p:cNvPr id="5" name="Image 4">
            <a:extLst>
              <a:ext uri="{FF2B5EF4-FFF2-40B4-BE49-F238E27FC236}">
                <a16:creationId xmlns:a16="http://schemas.microsoft.com/office/drawing/2014/main" xmlns="" id="{B64861DB-F33A-4707-910F-900EFD955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424" y="3068960"/>
            <a:ext cx="6311152" cy="2915423"/>
          </a:xfrm>
          <a:prstGeom prst="rect">
            <a:avLst/>
          </a:prstGeom>
        </p:spPr>
      </p:pic>
      <p:sp>
        <p:nvSpPr>
          <p:cNvPr id="6" name="Rectangle 5">
            <a:extLst>
              <a:ext uri="{FF2B5EF4-FFF2-40B4-BE49-F238E27FC236}">
                <a16:creationId xmlns:a16="http://schemas.microsoft.com/office/drawing/2014/main" xmlns="" id="{09B84D2F-401B-4EBA-A113-AB5C0234F63D}"/>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40</a:t>
            </a:r>
          </a:p>
        </p:txBody>
      </p:sp>
    </p:spTree>
    <p:extLst>
      <p:ext uri="{BB962C8B-B14F-4D97-AF65-F5344CB8AC3E}">
        <p14:creationId xmlns:p14="http://schemas.microsoft.com/office/powerpoint/2010/main" val="22761909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0B23431-D95D-4429-8B6E-EF8FB3EF4F67}"/>
              </a:ext>
            </a:extLst>
          </p:cNvPr>
          <p:cNvSpPr/>
          <p:nvPr/>
        </p:nvSpPr>
        <p:spPr>
          <a:xfrm>
            <a:off x="1547664" y="1443841"/>
            <a:ext cx="5310336" cy="646331"/>
          </a:xfrm>
          <a:prstGeom prst="rect">
            <a:avLst/>
          </a:prstGeom>
          <a:solidFill>
            <a:schemeClr val="accent3">
              <a:lumMod val="20000"/>
              <a:lumOff val="80000"/>
            </a:schemeClr>
          </a:solidFill>
        </p:spPr>
        <p:txBody>
          <a:bodyPr wrap="square">
            <a:spAutoFit/>
          </a:bodyPr>
          <a:lstStyle/>
          <a:p>
            <a:pPr algn="just"/>
            <a:r>
              <a:rPr lang="en-US" dirty="0"/>
              <a:t>The ESP32 connects to Firebase to send and retrieve data securely.</a:t>
            </a:r>
          </a:p>
        </p:txBody>
      </p:sp>
      <p:sp>
        <p:nvSpPr>
          <p:cNvPr id="3" name="Rectangle 2">
            <a:extLst>
              <a:ext uri="{FF2B5EF4-FFF2-40B4-BE49-F238E27FC236}">
                <a16:creationId xmlns:a16="http://schemas.microsoft.com/office/drawing/2014/main" xmlns="" id="{FCB9C535-895F-4D26-9954-F67E6AA468E3}"/>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41</a:t>
            </a:r>
          </a:p>
        </p:txBody>
      </p:sp>
      <p:pic>
        <p:nvPicPr>
          <p:cNvPr id="4" name="Picture 11" descr="etoile">
            <a:extLst>
              <a:ext uri="{FF2B5EF4-FFF2-40B4-BE49-F238E27FC236}">
                <a16:creationId xmlns:a16="http://schemas.microsoft.com/office/drawing/2014/main" xmlns="" id="{EBC6995E-09E8-4BDC-93E2-15CB3C0EAA1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5023" y="1569239"/>
            <a:ext cx="466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etoile">
            <a:extLst>
              <a:ext uri="{FF2B5EF4-FFF2-40B4-BE49-F238E27FC236}">
                <a16:creationId xmlns:a16="http://schemas.microsoft.com/office/drawing/2014/main" xmlns="" id="{B2EA8256-CF9D-410C-8A7C-017F314D14B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060786"/>
            <a:ext cx="466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etoile">
            <a:extLst>
              <a:ext uri="{FF2B5EF4-FFF2-40B4-BE49-F238E27FC236}">
                <a16:creationId xmlns:a16="http://schemas.microsoft.com/office/drawing/2014/main" xmlns="" id="{FCCACEA7-21FC-49A4-911D-BCBAA6908A7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587646"/>
            <a:ext cx="466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a:extLst>
              <a:ext uri="{FF2B5EF4-FFF2-40B4-BE49-F238E27FC236}">
                <a16:creationId xmlns:a16="http://schemas.microsoft.com/office/drawing/2014/main" xmlns="" id="{17E501B5-85DB-428E-AD94-95D315B76D0F}"/>
              </a:ext>
            </a:extLst>
          </p:cNvPr>
          <p:cNvSpPr txBox="1">
            <a:spLocks/>
          </p:cNvSpPr>
          <p:nvPr/>
        </p:nvSpPr>
        <p:spPr>
          <a:xfrm>
            <a:off x="0" y="228117"/>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500" b="1" kern="0">
                <a:solidFill>
                  <a:schemeClr val="bg1"/>
                </a:solidFill>
              </a:rPr>
              <a:t>Mini-Project 2: Controlling an LED </a:t>
            </a:r>
            <a:br>
              <a:rPr lang="en-US" sz="2500" b="1" kern="0">
                <a:solidFill>
                  <a:schemeClr val="bg1"/>
                </a:solidFill>
              </a:rPr>
            </a:br>
            <a:r>
              <a:rPr lang="en-US" sz="2500" b="1" kern="0">
                <a:solidFill>
                  <a:schemeClr val="bg1"/>
                </a:solidFill>
              </a:rPr>
              <a:t>with Firebase</a:t>
            </a:r>
            <a:endParaRPr lang="fr-FR" sz="2500" kern="0" dirty="0">
              <a:solidFill>
                <a:schemeClr val="bg1"/>
              </a:solidFill>
            </a:endParaRPr>
          </a:p>
        </p:txBody>
      </p:sp>
      <p:sp>
        <p:nvSpPr>
          <p:cNvPr id="10" name="Rectangle 9">
            <a:extLst>
              <a:ext uri="{FF2B5EF4-FFF2-40B4-BE49-F238E27FC236}">
                <a16:creationId xmlns:a16="http://schemas.microsoft.com/office/drawing/2014/main" xmlns="" id="{492B5484-8907-4FF6-AD8E-752D529C71F9}"/>
              </a:ext>
            </a:extLst>
          </p:cNvPr>
          <p:cNvSpPr/>
          <p:nvPr/>
        </p:nvSpPr>
        <p:spPr>
          <a:xfrm>
            <a:off x="1539578" y="2917803"/>
            <a:ext cx="5310336" cy="646331"/>
          </a:xfrm>
          <a:prstGeom prst="rect">
            <a:avLst/>
          </a:prstGeom>
          <a:solidFill>
            <a:schemeClr val="accent3">
              <a:lumMod val="20000"/>
              <a:lumOff val="80000"/>
            </a:schemeClr>
          </a:solidFill>
        </p:spPr>
        <p:txBody>
          <a:bodyPr wrap="square">
            <a:spAutoFit/>
          </a:bodyPr>
          <a:lstStyle/>
          <a:p>
            <a:pPr algn="just"/>
            <a:r>
              <a:rPr lang="en-US" dirty="0"/>
              <a:t>Users can set the state of the LED to "on" or "off" by updating the Firebase database.</a:t>
            </a:r>
          </a:p>
        </p:txBody>
      </p:sp>
      <p:sp>
        <p:nvSpPr>
          <p:cNvPr id="11" name="Rectangle 10">
            <a:extLst>
              <a:ext uri="{FF2B5EF4-FFF2-40B4-BE49-F238E27FC236}">
                <a16:creationId xmlns:a16="http://schemas.microsoft.com/office/drawing/2014/main" xmlns="" id="{F0DD0072-A43C-40B6-BFB9-1709EC80A590}"/>
              </a:ext>
            </a:extLst>
          </p:cNvPr>
          <p:cNvSpPr/>
          <p:nvPr/>
        </p:nvSpPr>
        <p:spPr>
          <a:xfrm>
            <a:off x="1558741" y="4306163"/>
            <a:ext cx="5310336" cy="923330"/>
          </a:xfrm>
          <a:prstGeom prst="rect">
            <a:avLst/>
          </a:prstGeom>
          <a:solidFill>
            <a:schemeClr val="accent3">
              <a:lumMod val="20000"/>
              <a:lumOff val="80000"/>
            </a:schemeClr>
          </a:solidFill>
        </p:spPr>
        <p:txBody>
          <a:bodyPr wrap="square">
            <a:spAutoFit/>
          </a:bodyPr>
          <a:lstStyle/>
          <a:p>
            <a:pPr algn="just"/>
            <a:r>
              <a:rPr lang="fr-FR" dirty="0"/>
              <a:t>An Arduino code </a:t>
            </a:r>
            <a:r>
              <a:rPr lang="fr-FR" dirty="0" err="1"/>
              <a:t>is</a:t>
            </a:r>
            <a:r>
              <a:rPr lang="fr-FR" dirty="0"/>
              <a:t> </a:t>
            </a:r>
            <a:r>
              <a:rPr lang="fr-FR" dirty="0" err="1"/>
              <a:t>written</a:t>
            </a:r>
            <a:r>
              <a:rPr lang="fr-FR" dirty="0"/>
              <a:t> </a:t>
            </a:r>
            <a:r>
              <a:rPr lang="fr-FR" dirty="0" err="1"/>
              <a:t>enabling</a:t>
            </a:r>
            <a:r>
              <a:rPr lang="fr-FR" dirty="0"/>
              <a:t> to Esp 32 to </a:t>
            </a:r>
            <a:r>
              <a:rPr lang="en-US" dirty="0"/>
              <a:t> check the state of the LED in the Firebase database and activate or deactivate it accordingly.</a:t>
            </a:r>
            <a:endParaRPr lang="fr-FR" dirty="0"/>
          </a:p>
        </p:txBody>
      </p:sp>
    </p:spTree>
    <p:extLst>
      <p:ext uri="{BB962C8B-B14F-4D97-AF65-F5344CB8AC3E}">
        <p14:creationId xmlns:p14="http://schemas.microsoft.com/office/powerpoint/2010/main" val="361435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21F3E26-AAD4-491E-BAC4-F5B7D0647D23}"/>
              </a:ext>
            </a:extLst>
          </p:cNvPr>
          <p:cNvSpPr/>
          <p:nvPr/>
        </p:nvSpPr>
        <p:spPr>
          <a:xfrm>
            <a:off x="1115616" y="260127"/>
            <a:ext cx="5976664" cy="861774"/>
          </a:xfrm>
          <a:prstGeom prst="rect">
            <a:avLst/>
          </a:prstGeom>
        </p:spPr>
        <p:txBody>
          <a:bodyPr wrap="square">
            <a:spAutoFit/>
          </a:bodyPr>
          <a:lstStyle/>
          <a:p>
            <a:pPr algn="ctr"/>
            <a:r>
              <a:rPr lang="en-US" sz="2400" b="1" dirty="0">
                <a:solidFill>
                  <a:schemeClr val="bg1"/>
                </a:solidFill>
              </a:rPr>
              <a:t>Building User Interfaces with MIT App Inventor</a:t>
            </a:r>
            <a:endParaRPr lang="fr-FR" sz="2400" dirty="0">
              <a:solidFill>
                <a:schemeClr val="bg1"/>
              </a:solidFill>
            </a:endParaRPr>
          </a:p>
        </p:txBody>
      </p:sp>
      <p:sp>
        <p:nvSpPr>
          <p:cNvPr id="3" name="ZoneTexte 2">
            <a:extLst>
              <a:ext uri="{FF2B5EF4-FFF2-40B4-BE49-F238E27FC236}">
                <a16:creationId xmlns:a16="http://schemas.microsoft.com/office/drawing/2014/main" xmlns="" id="{0F6BA016-1A9A-4EE8-A603-0B93941BF02A}"/>
              </a:ext>
            </a:extLst>
          </p:cNvPr>
          <p:cNvSpPr txBox="1"/>
          <p:nvPr/>
        </p:nvSpPr>
        <p:spPr>
          <a:xfrm>
            <a:off x="883168" y="1404716"/>
            <a:ext cx="8064896" cy="1200329"/>
          </a:xfrm>
          <a:prstGeom prst="rect">
            <a:avLst/>
          </a:prstGeom>
          <a:noFill/>
        </p:spPr>
        <p:txBody>
          <a:bodyPr wrap="square" rtlCol="0">
            <a:spAutoFit/>
          </a:bodyPr>
          <a:lstStyle/>
          <a:p>
            <a:pPr algn="just"/>
            <a:r>
              <a:rPr lang="en-US" dirty="0"/>
              <a:t>To create a user-friendly interface, we use MIT App Inventor to develop a mobile application that connects to Firebase. This app allows users to retrieve temperature data and control the LED from their phones.</a:t>
            </a:r>
          </a:p>
          <a:p>
            <a:endParaRPr lang="fr-FR" dirty="0"/>
          </a:p>
        </p:txBody>
      </p:sp>
      <p:pic>
        <p:nvPicPr>
          <p:cNvPr id="2050" name="Image 26">
            <a:extLst>
              <a:ext uri="{FF2B5EF4-FFF2-40B4-BE49-F238E27FC236}">
                <a16:creationId xmlns:a16="http://schemas.microsoft.com/office/drawing/2014/main" xmlns="" id="{4831B041-BAEF-45FF-B6D3-D7FA49B1F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559110"/>
            <a:ext cx="3086100" cy="1508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Image 8">
            <a:extLst>
              <a:ext uri="{FF2B5EF4-FFF2-40B4-BE49-F238E27FC236}">
                <a16:creationId xmlns:a16="http://schemas.microsoft.com/office/drawing/2014/main" xmlns="" id="{3FEFEDE7-0778-4E82-B5B5-C47F91D0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4288957"/>
            <a:ext cx="30861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Image 20" descr="ESP32 Send Sensor Readings from Google Firebase to Android app">
            <a:extLst>
              <a:ext uri="{FF2B5EF4-FFF2-40B4-BE49-F238E27FC236}">
                <a16:creationId xmlns:a16="http://schemas.microsoft.com/office/drawing/2014/main" xmlns="" id="{F829C60C-D8DB-41E6-ACBA-4E61DEEB28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1894" y="2502246"/>
            <a:ext cx="317524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Image 1" descr="Controlling an NodeMCU ESP8266 1.0 12E With Google Firebase : 4 Steps -  Instructables">
            <a:extLst>
              <a:ext uri="{FF2B5EF4-FFF2-40B4-BE49-F238E27FC236}">
                <a16:creationId xmlns:a16="http://schemas.microsoft.com/office/drawing/2014/main" xmlns="" id="{C5EEC05F-52E0-4530-8C76-70EBD2E662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890" y="4304104"/>
            <a:ext cx="30861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xmlns="" id="{FBF5054E-91A1-4059-8DD6-A075557214AC}"/>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42</a:t>
            </a:r>
          </a:p>
        </p:txBody>
      </p:sp>
    </p:spTree>
    <p:extLst>
      <p:ext uri="{BB962C8B-B14F-4D97-AF65-F5344CB8AC3E}">
        <p14:creationId xmlns:p14="http://schemas.microsoft.com/office/powerpoint/2010/main" val="22707838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xmlns="" id="{F41E7A56-BD6D-4802-83D2-B0DF6DFEF556}"/>
              </a:ext>
            </a:extLst>
          </p:cNvPr>
          <p:cNvSpPr txBox="1"/>
          <p:nvPr/>
        </p:nvSpPr>
        <p:spPr>
          <a:xfrm>
            <a:off x="1115616" y="1628800"/>
            <a:ext cx="7560840" cy="2308324"/>
          </a:xfrm>
          <a:prstGeom prst="rect">
            <a:avLst/>
          </a:prstGeom>
          <a:noFill/>
        </p:spPr>
        <p:txBody>
          <a:bodyPr wrap="square" rtlCol="0">
            <a:spAutoFit/>
          </a:bodyPr>
          <a:lstStyle/>
          <a:p>
            <a:pPr algn="just"/>
            <a:r>
              <a:rPr lang="en-US" dirty="0"/>
              <a:t>Using MIT App Inventor, we build a mobile app that connects to Firebase using the URL, API address, and secret link of the database. The users can retrieve temperature data and       control the LED.</a:t>
            </a:r>
          </a:p>
          <a:p>
            <a:pPr marL="342900" indent="-342900" algn="just">
              <a:buFont typeface="Wingdings" panose="05000000000000000000" pitchFamily="2" charset="2"/>
              <a:buChar char="q"/>
            </a:pPr>
            <a:endParaRPr lang="en-US" dirty="0"/>
          </a:p>
          <a:p>
            <a:pPr algn="just"/>
            <a:endParaRPr lang="en-US" dirty="0"/>
          </a:p>
          <a:p>
            <a:pPr algn="just"/>
            <a:r>
              <a:rPr lang="en-US" dirty="0"/>
              <a:t>Only authenticated users can access the Firebase data, ensuring security and privacy</a:t>
            </a:r>
          </a:p>
          <a:p>
            <a:endParaRPr lang="fr-FR" dirty="0"/>
          </a:p>
        </p:txBody>
      </p:sp>
      <p:sp>
        <p:nvSpPr>
          <p:cNvPr id="3" name="ZoneTexte 2">
            <a:extLst>
              <a:ext uri="{FF2B5EF4-FFF2-40B4-BE49-F238E27FC236}">
                <a16:creationId xmlns:a16="http://schemas.microsoft.com/office/drawing/2014/main" xmlns="" id="{AD632D80-E067-42B5-A2C8-1E90F63210EC}"/>
              </a:ext>
            </a:extLst>
          </p:cNvPr>
          <p:cNvSpPr txBox="1"/>
          <p:nvPr/>
        </p:nvSpPr>
        <p:spPr>
          <a:xfrm>
            <a:off x="1259632" y="410346"/>
            <a:ext cx="4032448" cy="461665"/>
          </a:xfrm>
          <a:prstGeom prst="rect">
            <a:avLst/>
          </a:prstGeom>
          <a:noFill/>
        </p:spPr>
        <p:txBody>
          <a:bodyPr wrap="square" rtlCol="0">
            <a:spAutoFit/>
          </a:bodyPr>
          <a:lstStyle/>
          <a:p>
            <a:r>
              <a:rPr lang="en-US" sz="2400" b="1" dirty="0">
                <a:solidFill>
                  <a:schemeClr val="bg1"/>
                </a:solidFill>
              </a:rPr>
              <a:t>MIT App Inventor</a:t>
            </a:r>
            <a:endParaRPr lang="fr-FR" sz="2400" b="1" dirty="0">
              <a:solidFill>
                <a:schemeClr val="bg1"/>
              </a:solidFill>
            </a:endParaRPr>
          </a:p>
        </p:txBody>
      </p:sp>
      <p:sp>
        <p:nvSpPr>
          <p:cNvPr id="4" name="Rectangle 3">
            <a:extLst>
              <a:ext uri="{FF2B5EF4-FFF2-40B4-BE49-F238E27FC236}">
                <a16:creationId xmlns:a16="http://schemas.microsoft.com/office/drawing/2014/main" xmlns="" id="{C4B44A20-3F2F-4ECB-823E-465BAFC83E16}"/>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43</a:t>
            </a:r>
          </a:p>
        </p:txBody>
      </p:sp>
      <p:sp>
        <p:nvSpPr>
          <p:cNvPr id="5" name="ZoneTexte 4">
            <a:extLst>
              <a:ext uri="{FF2B5EF4-FFF2-40B4-BE49-F238E27FC236}">
                <a16:creationId xmlns:a16="http://schemas.microsoft.com/office/drawing/2014/main" xmlns="" id="{484160E4-A801-466F-BFA1-DDBFB428D594}"/>
              </a:ext>
            </a:extLst>
          </p:cNvPr>
          <p:cNvSpPr txBox="1"/>
          <p:nvPr/>
        </p:nvSpPr>
        <p:spPr>
          <a:xfrm>
            <a:off x="1012158" y="4137265"/>
            <a:ext cx="7664298" cy="646331"/>
          </a:xfrm>
          <a:prstGeom prst="rect">
            <a:avLst/>
          </a:prstGeom>
          <a:solidFill>
            <a:schemeClr val="accent5">
              <a:lumMod val="20000"/>
              <a:lumOff val="80000"/>
            </a:schemeClr>
          </a:solidFill>
        </p:spPr>
        <p:txBody>
          <a:bodyPr wrap="square" rtlCol="0">
            <a:spAutoFit/>
          </a:bodyPr>
          <a:lstStyle/>
          <a:p>
            <a:pPr algn="just"/>
            <a:r>
              <a:rPr lang="en-US" dirty="0"/>
              <a:t>The app provides a user-friendly interface for interacting with the IoT project, making it easy to retrieve data and control devices. </a:t>
            </a:r>
          </a:p>
        </p:txBody>
      </p:sp>
      <p:pic>
        <p:nvPicPr>
          <p:cNvPr id="6" name="Picture 13" descr="WEB108">
            <a:extLst>
              <a:ext uri="{FF2B5EF4-FFF2-40B4-BE49-F238E27FC236}">
                <a16:creationId xmlns:a16="http://schemas.microsoft.com/office/drawing/2014/main" xmlns="" id="{1E9DD41D-25F9-4AEF-9E3F-E4627A5E7C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V="1">
            <a:off x="674705" y="4262149"/>
            <a:ext cx="2873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etoile">
            <a:extLst>
              <a:ext uri="{FF2B5EF4-FFF2-40B4-BE49-F238E27FC236}">
                <a16:creationId xmlns:a16="http://schemas.microsoft.com/office/drawing/2014/main" xmlns="" id="{D80B4371-CEAB-4135-BDC9-CB389303B45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9018" y="1628800"/>
            <a:ext cx="466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etoile">
            <a:extLst>
              <a:ext uri="{FF2B5EF4-FFF2-40B4-BE49-F238E27FC236}">
                <a16:creationId xmlns:a16="http://schemas.microsoft.com/office/drawing/2014/main" xmlns="" id="{0B1F6035-372B-4C0F-8EC2-E17EF19A6D7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9127" y="2960948"/>
            <a:ext cx="466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WEB108">
            <a:extLst>
              <a:ext uri="{FF2B5EF4-FFF2-40B4-BE49-F238E27FC236}">
                <a16:creationId xmlns:a16="http://schemas.microsoft.com/office/drawing/2014/main" xmlns="" id="{B3544A55-846A-445D-B490-F9B5AEB5FBA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V="1">
            <a:off x="684263" y="5302411"/>
            <a:ext cx="2873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9">
            <a:extLst>
              <a:ext uri="{FF2B5EF4-FFF2-40B4-BE49-F238E27FC236}">
                <a16:creationId xmlns:a16="http://schemas.microsoft.com/office/drawing/2014/main" xmlns="" id="{9E22F246-4589-47A6-9271-F20D83CBC1DA}"/>
              </a:ext>
            </a:extLst>
          </p:cNvPr>
          <p:cNvSpPr txBox="1"/>
          <p:nvPr/>
        </p:nvSpPr>
        <p:spPr>
          <a:xfrm>
            <a:off x="1051022" y="4959218"/>
            <a:ext cx="7664298" cy="1200329"/>
          </a:xfrm>
          <a:prstGeom prst="rect">
            <a:avLst/>
          </a:prstGeom>
          <a:solidFill>
            <a:schemeClr val="accent5">
              <a:lumMod val="20000"/>
              <a:lumOff val="80000"/>
            </a:schemeClr>
          </a:solidFill>
        </p:spPr>
        <p:txBody>
          <a:bodyPr wrap="square" rtlCol="0">
            <a:spAutoFit/>
          </a:bodyPr>
          <a:lstStyle/>
          <a:p>
            <a:pPr algn="just"/>
            <a:r>
              <a:rPr lang="en-US" dirty="0"/>
              <a:t>This integration demonstrates the potential of cloud computing, embedded systems, and mobile development, highlighting the flexibility and power of cloud-based IoT projects.</a:t>
            </a:r>
          </a:p>
          <a:p>
            <a:endParaRPr lang="fr-FR" dirty="0"/>
          </a:p>
        </p:txBody>
      </p:sp>
    </p:spTree>
    <p:extLst>
      <p:ext uri="{BB962C8B-B14F-4D97-AF65-F5344CB8AC3E}">
        <p14:creationId xmlns:p14="http://schemas.microsoft.com/office/powerpoint/2010/main" val="220630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AutoShape 4">
            <a:extLst>
              <a:ext uri="{FF2B5EF4-FFF2-40B4-BE49-F238E27FC236}">
                <a16:creationId xmlns:a16="http://schemas.microsoft.com/office/drawing/2014/main" xmlns="" id="{3BD54E37-E12D-42AF-97D7-D0FD1851EE47}"/>
              </a:ext>
            </a:extLst>
          </p:cNvPr>
          <p:cNvSpPr>
            <a:spLocks noChangeArrowheads="1"/>
          </p:cNvSpPr>
          <p:nvPr/>
        </p:nvSpPr>
        <p:spPr bwMode="ltGray">
          <a:xfrm rot="5400000">
            <a:off x="-2232695" y="1024856"/>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pPr eaLnBrk="1" hangingPunct="1">
              <a:defRPr/>
            </a:pPr>
            <a:endParaRPr lang="fr-FR" dirty="0"/>
          </a:p>
        </p:txBody>
      </p:sp>
      <p:grpSp>
        <p:nvGrpSpPr>
          <p:cNvPr id="82" name="Group 60">
            <a:extLst>
              <a:ext uri="{FF2B5EF4-FFF2-40B4-BE49-F238E27FC236}">
                <a16:creationId xmlns:a16="http://schemas.microsoft.com/office/drawing/2014/main" xmlns="" id="{70A9745E-6A95-4C01-A114-1039A911EB98}"/>
              </a:ext>
            </a:extLst>
          </p:cNvPr>
          <p:cNvGrpSpPr>
            <a:grpSpLocks/>
          </p:cNvGrpSpPr>
          <p:nvPr/>
        </p:nvGrpSpPr>
        <p:grpSpPr bwMode="auto">
          <a:xfrm>
            <a:off x="2255673" y="2702161"/>
            <a:ext cx="500062" cy="500062"/>
            <a:chOff x="2078" y="1680"/>
            <a:chExt cx="1615" cy="1615"/>
          </a:xfrm>
        </p:grpSpPr>
        <p:sp>
          <p:nvSpPr>
            <p:cNvPr id="83" name="Oval 61">
              <a:extLst>
                <a:ext uri="{FF2B5EF4-FFF2-40B4-BE49-F238E27FC236}">
                  <a16:creationId xmlns:a16="http://schemas.microsoft.com/office/drawing/2014/main" xmlns="" id="{BE1F8473-89B6-443A-9A31-8774FB3D2C31}"/>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4" name="Oval 62">
              <a:extLst>
                <a:ext uri="{FF2B5EF4-FFF2-40B4-BE49-F238E27FC236}">
                  <a16:creationId xmlns:a16="http://schemas.microsoft.com/office/drawing/2014/main" xmlns="" id="{2E5F1B4B-2048-405A-91D3-A1693068D1DF}"/>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5" name="Oval 63">
              <a:extLst>
                <a:ext uri="{FF2B5EF4-FFF2-40B4-BE49-F238E27FC236}">
                  <a16:creationId xmlns:a16="http://schemas.microsoft.com/office/drawing/2014/main" xmlns="" id="{072F79EF-3785-46BA-96AF-745D8718F1EE}"/>
                </a:ext>
              </a:extLst>
            </p:cNvPr>
            <p:cNvSpPr>
              <a:spLocks noChangeArrowheads="1"/>
            </p:cNvSpPr>
            <p:nvPr/>
          </p:nvSpPr>
          <p:spPr bwMode="gray">
            <a:xfrm>
              <a:off x="2252" y="1854"/>
              <a:ext cx="1266"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86" name="Oval 64">
              <a:extLst>
                <a:ext uri="{FF2B5EF4-FFF2-40B4-BE49-F238E27FC236}">
                  <a16:creationId xmlns:a16="http://schemas.microsoft.com/office/drawing/2014/main" xmlns="" id="{7919EE0B-7B62-4796-9A48-70ABFC50560A}"/>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7" name="Oval 65">
              <a:extLst>
                <a:ext uri="{FF2B5EF4-FFF2-40B4-BE49-F238E27FC236}">
                  <a16:creationId xmlns:a16="http://schemas.microsoft.com/office/drawing/2014/main" xmlns="" id="{F2EE27EC-7F1B-49BF-9B20-0BD04D67200A}"/>
                </a:ext>
              </a:extLst>
            </p:cNvPr>
            <p:cNvSpPr>
              <a:spLocks noChangeArrowheads="1"/>
            </p:cNvSpPr>
            <p:nvPr/>
          </p:nvSpPr>
          <p:spPr bwMode="gray">
            <a:xfrm>
              <a:off x="2334" y="1936"/>
              <a:ext cx="1097" cy="11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88" name="Oval 66">
              <a:extLst>
                <a:ext uri="{FF2B5EF4-FFF2-40B4-BE49-F238E27FC236}">
                  <a16:creationId xmlns:a16="http://schemas.microsoft.com/office/drawing/2014/main" xmlns="" id="{5DA3C4AF-3AAA-42E6-B5DB-0C4BF1E47BC0}"/>
                </a:ext>
              </a:extLst>
            </p:cNvPr>
            <p:cNvSpPr>
              <a:spLocks noChangeArrowheads="1"/>
            </p:cNvSpPr>
            <p:nvPr/>
          </p:nvSpPr>
          <p:spPr bwMode="gray">
            <a:xfrm>
              <a:off x="2337" y="1939"/>
              <a:ext cx="1096" cy="1098"/>
            </a:xfrm>
            <a:prstGeom prst="ellipse">
              <a:avLst/>
            </a:prstGeom>
            <a:solidFill>
              <a:srgbClr val="7030A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89" name="AutoShape 51">
            <a:extLst>
              <a:ext uri="{FF2B5EF4-FFF2-40B4-BE49-F238E27FC236}">
                <a16:creationId xmlns:a16="http://schemas.microsoft.com/office/drawing/2014/main" xmlns="" id="{2861DC5B-312B-4C54-8135-E10EF62CECCF}"/>
              </a:ext>
            </a:extLst>
          </p:cNvPr>
          <p:cNvSpPr>
            <a:spLocks noChangeArrowheads="1"/>
          </p:cNvSpPr>
          <p:nvPr/>
        </p:nvSpPr>
        <p:spPr bwMode="gray">
          <a:xfrm>
            <a:off x="2208245" y="1475147"/>
            <a:ext cx="6001990" cy="707886"/>
          </a:xfrm>
          <a:prstGeom prst="roundRect">
            <a:avLst>
              <a:gd name="adj" fmla="val 50000"/>
            </a:avLst>
          </a:prstGeom>
          <a:solidFill>
            <a:schemeClr val="bg1"/>
          </a:solidFill>
          <a:ln w="28575" algn="ctr">
            <a:solidFill>
              <a:schemeClr val="bg2"/>
            </a:solidFill>
            <a:round/>
            <a:headEnd/>
            <a:tailEnd/>
          </a:ln>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en-US" sz="2000" dirty="0">
                <a:latin typeface="Arial" panose="020B0604020202020204" pitchFamily="34" charset="0"/>
              </a:rPr>
              <a:t>Building a Web Server with ESP32 for IoT Projects</a:t>
            </a:r>
            <a:endParaRPr lang="fr-FR" altLang="fr-FR" sz="2000" dirty="0">
              <a:latin typeface="Arial" panose="020B0604020202020204" pitchFamily="34" charset="0"/>
            </a:endParaRPr>
          </a:p>
        </p:txBody>
      </p:sp>
      <p:grpSp>
        <p:nvGrpSpPr>
          <p:cNvPr id="90" name="Group 67">
            <a:extLst>
              <a:ext uri="{FF2B5EF4-FFF2-40B4-BE49-F238E27FC236}">
                <a16:creationId xmlns:a16="http://schemas.microsoft.com/office/drawing/2014/main" xmlns="" id="{E72D32E9-CC7C-4AE0-B5F5-92720381353E}"/>
              </a:ext>
            </a:extLst>
          </p:cNvPr>
          <p:cNvGrpSpPr>
            <a:grpSpLocks/>
          </p:cNvGrpSpPr>
          <p:nvPr/>
        </p:nvGrpSpPr>
        <p:grpSpPr bwMode="auto">
          <a:xfrm>
            <a:off x="2225830" y="3932144"/>
            <a:ext cx="523875" cy="515937"/>
            <a:chOff x="2078" y="1680"/>
            <a:chExt cx="1615" cy="1615"/>
          </a:xfrm>
        </p:grpSpPr>
        <p:sp>
          <p:nvSpPr>
            <p:cNvPr id="91" name="Oval 68">
              <a:extLst>
                <a:ext uri="{FF2B5EF4-FFF2-40B4-BE49-F238E27FC236}">
                  <a16:creationId xmlns:a16="http://schemas.microsoft.com/office/drawing/2014/main" xmlns="" id="{5996293B-D04B-4FC4-95E8-014AEA142C34}"/>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2" name="Oval 69">
              <a:extLst>
                <a:ext uri="{FF2B5EF4-FFF2-40B4-BE49-F238E27FC236}">
                  <a16:creationId xmlns:a16="http://schemas.microsoft.com/office/drawing/2014/main" xmlns="" id="{22DC0BB1-6C57-4159-A500-E155C045826C}"/>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3" name="Oval 70">
              <a:extLst>
                <a:ext uri="{FF2B5EF4-FFF2-40B4-BE49-F238E27FC236}">
                  <a16:creationId xmlns:a16="http://schemas.microsoft.com/office/drawing/2014/main" xmlns="" id="{EB7F73AF-2E47-43E1-A3FE-D2782673D564}"/>
                </a:ext>
              </a:extLst>
            </p:cNvPr>
            <p:cNvSpPr>
              <a:spLocks noChangeArrowheads="1"/>
            </p:cNvSpPr>
            <p:nvPr/>
          </p:nvSpPr>
          <p:spPr bwMode="gray">
            <a:xfrm>
              <a:off x="2254" y="1854"/>
              <a:ext cx="1263" cy="12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94" name="Oval 71">
              <a:extLst>
                <a:ext uri="{FF2B5EF4-FFF2-40B4-BE49-F238E27FC236}">
                  <a16:creationId xmlns:a16="http://schemas.microsoft.com/office/drawing/2014/main" xmlns="" id="{02EDB990-28B9-4B98-9516-9F1EF789864A}"/>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5" name="Oval 72">
              <a:extLst>
                <a:ext uri="{FF2B5EF4-FFF2-40B4-BE49-F238E27FC236}">
                  <a16:creationId xmlns:a16="http://schemas.microsoft.com/office/drawing/2014/main" xmlns="" id="{F3A0A399-6BE0-4C34-B6EB-3CBD279B252B}"/>
                </a:ext>
              </a:extLst>
            </p:cNvPr>
            <p:cNvSpPr>
              <a:spLocks noChangeArrowheads="1"/>
            </p:cNvSpPr>
            <p:nvPr/>
          </p:nvSpPr>
          <p:spPr bwMode="gray">
            <a:xfrm>
              <a:off x="2332" y="1938"/>
              <a:ext cx="1096" cy="11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96" name="Oval 73">
              <a:extLst>
                <a:ext uri="{FF2B5EF4-FFF2-40B4-BE49-F238E27FC236}">
                  <a16:creationId xmlns:a16="http://schemas.microsoft.com/office/drawing/2014/main" xmlns="" id="{FA94A923-D888-40B7-B9F2-8D19F79E0DC2}"/>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98" name="AutoShape 52">
            <a:extLst>
              <a:ext uri="{FF2B5EF4-FFF2-40B4-BE49-F238E27FC236}">
                <a16:creationId xmlns:a16="http://schemas.microsoft.com/office/drawing/2014/main" xmlns="" id="{AFD02908-9F34-4338-A7CC-62ADA046444A}"/>
              </a:ext>
            </a:extLst>
          </p:cNvPr>
          <p:cNvSpPr>
            <a:spLocks noChangeArrowheads="1"/>
          </p:cNvSpPr>
          <p:nvPr/>
        </p:nvSpPr>
        <p:spPr bwMode="gray">
          <a:xfrm>
            <a:off x="1887503" y="4960496"/>
            <a:ext cx="6500813" cy="723900"/>
          </a:xfrm>
          <a:prstGeom prst="roundRect">
            <a:avLst>
              <a:gd name="adj" fmla="val 50000"/>
            </a:avLst>
          </a:prstGeom>
          <a:noFill/>
          <a:ln w="28575" algn="ctr">
            <a:solidFill>
              <a:schemeClr val="bg2"/>
            </a:solidFill>
            <a:round/>
            <a:headEnd/>
            <a:tailEnd/>
          </a:ln>
          <a:effectLst/>
        </p:spPr>
        <p:txBody>
          <a:bodyPr wrap="none" anchor="ctr"/>
          <a:lstStyle/>
          <a:p>
            <a:pPr marL="342900" indent="-342900" algn="just" eaLnBrk="1" fontAlgn="auto" hangingPunct="1">
              <a:spcBef>
                <a:spcPts val="0"/>
              </a:spcBef>
              <a:spcAft>
                <a:spcPts val="0"/>
              </a:spcAft>
              <a:defRPr/>
            </a:pPr>
            <a:r>
              <a:rPr lang="fr-FR" sz="2000" dirty="0">
                <a:solidFill>
                  <a:schemeClr val="tx1"/>
                </a:solidFill>
              </a:rPr>
              <a:t>Conclusion and perspectives</a:t>
            </a:r>
            <a:endParaRPr lang="fr-FR" b="1" dirty="0">
              <a:solidFill>
                <a:schemeClr val="tx2"/>
              </a:solidFill>
              <a:effectLst>
                <a:outerShdw blurRad="38100" dist="38100" dir="2700000" algn="tl">
                  <a:srgbClr val="000000">
                    <a:alpha val="43137"/>
                  </a:srgbClr>
                </a:outerShdw>
              </a:effectLst>
            </a:endParaRPr>
          </a:p>
        </p:txBody>
      </p:sp>
      <p:grpSp>
        <p:nvGrpSpPr>
          <p:cNvPr id="99" name="Group 53">
            <a:extLst>
              <a:ext uri="{FF2B5EF4-FFF2-40B4-BE49-F238E27FC236}">
                <a16:creationId xmlns:a16="http://schemas.microsoft.com/office/drawing/2014/main" xmlns="" id="{C1C0DF59-C781-4A40-BCDA-8ED328051C94}"/>
              </a:ext>
            </a:extLst>
          </p:cNvPr>
          <p:cNvGrpSpPr>
            <a:grpSpLocks/>
          </p:cNvGrpSpPr>
          <p:nvPr/>
        </p:nvGrpSpPr>
        <p:grpSpPr bwMode="auto">
          <a:xfrm>
            <a:off x="1764536" y="1623796"/>
            <a:ext cx="500062" cy="452438"/>
            <a:chOff x="2078" y="1680"/>
            <a:chExt cx="1615" cy="1615"/>
          </a:xfrm>
        </p:grpSpPr>
        <p:sp>
          <p:nvSpPr>
            <p:cNvPr id="100" name="Oval 54">
              <a:extLst>
                <a:ext uri="{FF2B5EF4-FFF2-40B4-BE49-F238E27FC236}">
                  <a16:creationId xmlns:a16="http://schemas.microsoft.com/office/drawing/2014/main" xmlns="" id="{5965CDBD-B7A7-4CE3-A472-A3921EAD8D7B}"/>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1" name="Oval 55">
              <a:extLst>
                <a:ext uri="{FF2B5EF4-FFF2-40B4-BE49-F238E27FC236}">
                  <a16:creationId xmlns:a16="http://schemas.microsoft.com/office/drawing/2014/main" xmlns="" id="{D609A3D4-0555-42BF-BFA6-42D4B0E3F64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2" name="Oval 56">
              <a:extLst>
                <a:ext uri="{FF2B5EF4-FFF2-40B4-BE49-F238E27FC236}">
                  <a16:creationId xmlns:a16="http://schemas.microsoft.com/office/drawing/2014/main" xmlns="" id="{F6B413EF-4EEF-4A28-8C84-B6FE3C6C3E3C}"/>
                </a:ext>
              </a:extLst>
            </p:cNvPr>
            <p:cNvSpPr>
              <a:spLocks noChangeArrowheads="1"/>
            </p:cNvSpPr>
            <p:nvPr/>
          </p:nvSpPr>
          <p:spPr bwMode="gray">
            <a:xfrm>
              <a:off x="2252" y="1856"/>
              <a:ext cx="1266"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103" name="Oval 57">
              <a:extLst>
                <a:ext uri="{FF2B5EF4-FFF2-40B4-BE49-F238E27FC236}">
                  <a16:creationId xmlns:a16="http://schemas.microsoft.com/office/drawing/2014/main" xmlns="" id="{EC945660-1D3F-4A9F-9482-DA4883F0DBCB}"/>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4" name="Oval 58">
              <a:extLst>
                <a:ext uri="{FF2B5EF4-FFF2-40B4-BE49-F238E27FC236}">
                  <a16:creationId xmlns:a16="http://schemas.microsoft.com/office/drawing/2014/main" xmlns="" id="{00344D6E-8BF1-4802-ADE6-12DAAC04DA93}"/>
                </a:ext>
              </a:extLst>
            </p:cNvPr>
            <p:cNvSpPr>
              <a:spLocks noChangeArrowheads="1"/>
            </p:cNvSpPr>
            <p:nvPr/>
          </p:nvSpPr>
          <p:spPr bwMode="gray">
            <a:xfrm>
              <a:off x="2334" y="1935"/>
              <a:ext cx="1097" cy="110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105" name="Oval 59">
              <a:extLst>
                <a:ext uri="{FF2B5EF4-FFF2-40B4-BE49-F238E27FC236}">
                  <a16:creationId xmlns:a16="http://schemas.microsoft.com/office/drawing/2014/main" xmlns="" id="{61215967-E054-4FAD-8F59-D7D23635642B}"/>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grpSp>
        <p:nvGrpSpPr>
          <p:cNvPr id="107" name="Group 60">
            <a:extLst>
              <a:ext uri="{FF2B5EF4-FFF2-40B4-BE49-F238E27FC236}">
                <a16:creationId xmlns:a16="http://schemas.microsoft.com/office/drawing/2014/main" xmlns="" id="{B4D87CAE-461C-4DC7-8288-B6D162FD9CB5}"/>
              </a:ext>
            </a:extLst>
          </p:cNvPr>
          <p:cNvGrpSpPr>
            <a:grpSpLocks/>
          </p:cNvGrpSpPr>
          <p:nvPr/>
        </p:nvGrpSpPr>
        <p:grpSpPr bwMode="auto">
          <a:xfrm>
            <a:off x="1445428" y="5027132"/>
            <a:ext cx="500063" cy="500062"/>
            <a:chOff x="2078" y="1680"/>
            <a:chExt cx="1615" cy="1615"/>
          </a:xfrm>
        </p:grpSpPr>
        <p:sp>
          <p:nvSpPr>
            <p:cNvPr id="108" name="Oval 61">
              <a:extLst>
                <a:ext uri="{FF2B5EF4-FFF2-40B4-BE49-F238E27FC236}">
                  <a16:creationId xmlns:a16="http://schemas.microsoft.com/office/drawing/2014/main" xmlns="" id="{7C1085C4-CA21-4729-B2C2-D304F1A4ACEB}"/>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9" name="Oval 62">
              <a:extLst>
                <a:ext uri="{FF2B5EF4-FFF2-40B4-BE49-F238E27FC236}">
                  <a16:creationId xmlns:a16="http://schemas.microsoft.com/office/drawing/2014/main" xmlns="" id="{02F9DD4B-0F8F-4111-BE02-A79CB240764D}"/>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10" name="Oval 63">
              <a:extLst>
                <a:ext uri="{FF2B5EF4-FFF2-40B4-BE49-F238E27FC236}">
                  <a16:creationId xmlns:a16="http://schemas.microsoft.com/office/drawing/2014/main" xmlns="" id="{AFC93BE0-DBD9-423A-B007-ACAD2F2A6F59}"/>
                </a:ext>
              </a:extLst>
            </p:cNvPr>
            <p:cNvSpPr>
              <a:spLocks noChangeArrowheads="1"/>
            </p:cNvSpPr>
            <p:nvPr/>
          </p:nvSpPr>
          <p:spPr bwMode="gray">
            <a:xfrm>
              <a:off x="2252" y="1854"/>
              <a:ext cx="1266"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111" name="Oval 64">
              <a:extLst>
                <a:ext uri="{FF2B5EF4-FFF2-40B4-BE49-F238E27FC236}">
                  <a16:creationId xmlns:a16="http://schemas.microsoft.com/office/drawing/2014/main" xmlns="" id="{94ED0D30-4364-4AC7-BCA6-89EDBA1C0D1E}"/>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12" name="Oval 65">
              <a:extLst>
                <a:ext uri="{FF2B5EF4-FFF2-40B4-BE49-F238E27FC236}">
                  <a16:creationId xmlns:a16="http://schemas.microsoft.com/office/drawing/2014/main" xmlns="" id="{AB10908C-6E3E-4644-8867-FB6E379BD6A4}"/>
                </a:ext>
              </a:extLst>
            </p:cNvPr>
            <p:cNvSpPr>
              <a:spLocks noChangeArrowheads="1"/>
            </p:cNvSpPr>
            <p:nvPr/>
          </p:nvSpPr>
          <p:spPr bwMode="gray">
            <a:xfrm>
              <a:off x="2334" y="1936"/>
              <a:ext cx="1097" cy="11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113" name="Oval 66">
              <a:extLst>
                <a:ext uri="{FF2B5EF4-FFF2-40B4-BE49-F238E27FC236}">
                  <a16:creationId xmlns:a16="http://schemas.microsoft.com/office/drawing/2014/main" xmlns="" id="{02D02FF4-F7D2-4B47-83E1-0ABC177643CB}"/>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114" name="AutoShape 51">
            <a:extLst>
              <a:ext uri="{FF2B5EF4-FFF2-40B4-BE49-F238E27FC236}">
                <a16:creationId xmlns:a16="http://schemas.microsoft.com/office/drawing/2014/main" xmlns="" id="{3E0C1AE9-BDD4-492C-8AB7-11AC699001A4}"/>
              </a:ext>
            </a:extLst>
          </p:cNvPr>
          <p:cNvSpPr>
            <a:spLocks noChangeArrowheads="1"/>
          </p:cNvSpPr>
          <p:nvPr/>
        </p:nvSpPr>
        <p:spPr bwMode="gray">
          <a:xfrm>
            <a:off x="2722986" y="2570176"/>
            <a:ext cx="6223000" cy="744843"/>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en-US" sz="2000" dirty="0">
                <a:latin typeface="Arial" panose="020B0604020202020204" pitchFamily="34" charset="0"/>
              </a:rPr>
              <a:t>Overcoming Local Network Limitations with Firebase</a:t>
            </a:r>
            <a:endParaRPr lang="fr-FR" altLang="fr-FR" sz="2000" dirty="0">
              <a:latin typeface="Arial" panose="020B0604020202020204" pitchFamily="34" charset="0"/>
            </a:endParaRPr>
          </a:p>
        </p:txBody>
      </p:sp>
      <p:sp>
        <p:nvSpPr>
          <p:cNvPr id="115" name="AutoShape 51">
            <a:extLst>
              <a:ext uri="{FF2B5EF4-FFF2-40B4-BE49-F238E27FC236}">
                <a16:creationId xmlns:a16="http://schemas.microsoft.com/office/drawing/2014/main" xmlns="" id="{27CAF796-5B41-436D-B833-6AF3D9FB03D9}"/>
              </a:ext>
            </a:extLst>
          </p:cNvPr>
          <p:cNvSpPr>
            <a:spLocks noChangeArrowheads="1"/>
          </p:cNvSpPr>
          <p:nvPr/>
        </p:nvSpPr>
        <p:spPr bwMode="gray">
          <a:xfrm>
            <a:off x="2700930" y="3827434"/>
            <a:ext cx="6223000" cy="800100"/>
          </a:xfrm>
          <a:prstGeom prst="roundRect">
            <a:avLst>
              <a:gd name="adj" fmla="val 50000"/>
            </a:avLst>
          </a:prstGeom>
          <a:solidFill>
            <a:schemeClr val="accent3">
              <a:lumMod val="60000"/>
              <a:lumOff val="40000"/>
            </a:schemeClr>
          </a:solidFill>
          <a:ln w="28575" algn="ctr">
            <a:solidFill>
              <a:schemeClr val="bg2"/>
            </a:solidFill>
            <a:round/>
            <a:headEnd/>
            <a:tailEnd/>
          </a:ln>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sz="2000" dirty="0">
                <a:latin typeface="Arial" panose="020B0604020202020204" pitchFamily="34" charset="0"/>
              </a:rPr>
              <a:t>Building a Sign-Up and Login Webpage with Data</a:t>
            </a:r>
          </a:p>
          <a:p>
            <a:pPr algn="ctr" eaLnBrk="1" hangingPunct="1">
              <a:spcBef>
                <a:spcPct val="0"/>
              </a:spcBef>
              <a:buClrTx/>
              <a:buFontTx/>
              <a:buNone/>
            </a:pPr>
            <a:r>
              <a:rPr lang="en-US" sz="2000" dirty="0">
                <a:latin typeface="Arial" panose="020B0604020202020204" pitchFamily="34" charset="0"/>
              </a:rPr>
              <a:t> Integration from Firebase</a:t>
            </a:r>
            <a:endParaRPr lang="fr-FR" altLang="fr-FR" sz="2000" dirty="0">
              <a:latin typeface="Arial" panose="020B0604020202020204" pitchFamily="34" charset="0"/>
            </a:endParaRPr>
          </a:p>
        </p:txBody>
      </p:sp>
      <p:sp>
        <p:nvSpPr>
          <p:cNvPr id="122" name="Rectangle 121">
            <a:extLst>
              <a:ext uri="{FF2B5EF4-FFF2-40B4-BE49-F238E27FC236}">
                <a16:creationId xmlns:a16="http://schemas.microsoft.com/office/drawing/2014/main" xmlns="" id="{BD7823F5-E583-44C5-8484-431D534676D5}"/>
              </a:ext>
            </a:extLst>
          </p:cNvPr>
          <p:cNvSpPr/>
          <p:nvPr/>
        </p:nvSpPr>
        <p:spPr>
          <a:xfrm>
            <a:off x="1233542" y="255865"/>
            <a:ext cx="4515980" cy="707886"/>
          </a:xfrm>
          <a:prstGeom prst="rect">
            <a:avLst/>
          </a:prstGeom>
        </p:spPr>
        <p:txBody>
          <a:bodyPr wrap="none">
            <a:spAutoFit/>
          </a:bodyPr>
          <a:lstStyle/>
          <a:p>
            <a:r>
              <a:rPr lang="fr-FR" altLang="fr-FR" sz="4000" b="1" dirty="0" err="1">
                <a:solidFill>
                  <a:schemeClr val="bg1"/>
                </a:solidFill>
                <a:latin typeface="Arial" pitchFamily="34" charset="0"/>
                <a:cs typeface="Arial" pitchFamily="34" charset="0"/>
              </a:rPr>
              <a:t>Presentation</a:t>
            </a:r>
            <a:r>
              <a:rPr lang="fr-FR" altLang="fr-FR" sz="4000" b="1" dirty="0">
                <a:solidFill>
                  <a:schemeClr val="bg1"/>
                </a:solidFill>
                <a:latin typeface="Arial" pitchFamily="34" charset="0"/>
                <a:cs typeface="Arial" pitchFamily="34" charset="0"/>
              </a:rPr>
              <a:t> Plan</a:t>
            </a:r>
          </a:p>
        </p:txBody>
      </p:sp>
      <p:sp>
        <p:nvSpPr>
          <p:cNvPr id="37" name="Rectangle 36">
            <a:extLst>
              <a:ext uri="{FF2B5EF4-FFF2-40B4-BE49-F238E27FC236}">
                <a16:creationId xmlns:a16="http://schemas.microsoft.com/office/drawing/2014/main" xmlns="" id="{2A6E5950-0B81-44D6-B73F-6E0C6D02F82C}"/>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44</a:t>
            </a:r>
          </a:p>
        </p:txBody>
      </p:sp>
    </p:spTree>
    <p:extLst>
      <p:ext uri="{BB962C8B-B14F-4D97-AF65-F5344CB8AC3E}">
        <p14:creationId xmlns:p14="http://schemas.microsoft.com/office/powerpoint/2010/main" val="2867468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PM 설치는 어떻게 하나요? – Help 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700808"/>
            <a:ext cx="3888432" cy="42484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omano agnello guancia apache php server Poster Facciamolo barbec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83" y="1700808"/>
            <a:ext cx="4420691"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xmlns="" id="{0B058D48-655B-46D7-A60E-441623014A71}"/>
              </a:ext>
            </a:extLst>
          </p:cNvPr>
          <p:cNvSpPr>
            <a:spLocks noGrp="1"/>
          </p:cNvSpPr>
          <p:nvPr>
            <p:ph type="title"/>
          </p:nvPr>
        </p:nvSpPr>
        <p:spPr>
          <a:xfrm>
            <a:off x="1259632" y="260648"/>
            <a:ext cx="4248472" cy="922114"/>
          </a:xfrm>
        </p:spPr>
        <p:txBody>
          <a:bodyPr/>
          <a:lstStyle/>
          <a:p>
            <a:pPr algn="l"/>
            <a:r>
              <a:rPr lang="en-US" sz="3500" b="1" dirty="0">
                <a:solidFill>
                  <a:schemeClr val="bg1"/>
                </a:solidFill>
                <a:latin typeface="Calibri" panose="020F0502020204030204" pitchFamily="34" charset="0"/>
                <a:ea typeface="Calibri" panose="020F0502020204030204" pitchFamily="34" charset="0"/>
                <a:cs typeface="Arial" panose="020B0604020202020204" pitchFamily="34" charset="0"/>
              </a:rPr>
              <a:t>ESP32 to Firebase</a:t>
            </a:r>
            <a:endParaRPr lang="fr-FR" sz="3500" b="1" dirty="0">
              <a:solidFill>
                <a:schemeClr val="bg1"/>
              </a:solidFill>
            </a:endParaRPr>
          </a:p>
        </p:txBody>
      </p:sp>
      <p:sp>
        <p:nvSpPr>
          <p:cNvPr id="7" name="Rectangle 6">
            <a:extLst>
              <a:ext uri="{FF2B5EF4-FFF2-40B4-BE49-F238E27FC236}">
                <a16:creationId xmlns:a16="http://schemas.microsoft.com/office/drawing/2014/main" xmlns="" id="{48A05D25-4ED5-4F24-9FD6-7EAD831A7DD0}"/>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45</a:t>
            </a:r>
          </a:p>
        </p:txBody>
      </p:sp>
    </p:spTree>
    <p:extLst>
      <p:ext uri="{BB962C8B-B14F-4D97-AF65-F5344CB8AC3E}">
        <p14:creationId xmlns:p14="http://schemas.microsoft.com/office/powerpoint/2010/main" val="4104967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Login &amp; Register Web Form using PHP XAMPP Frontend, Backend &amp; Database  Connection (With Source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72816"/>
            <a:ext cx="6408712" cy="4248472"/>
          </a:xfrm>
          <a:prstGeom prst="rect">
            <a:avLst/>
          </a:prstGeom>
          <a:noFill/>
          <a:extLst>
            <a:ext uri="{909E8E84-426E-40DD-AFC4-6F175D3DCCD1}">
              <a14:hiddenFill xmlns:a14="http://schemas.microsoft.com/office/drawing/2010/main">
                <a:solidFill>
                  <a:srgbClr val="FFFFFF"/>
                </a:solidFill>
              </a14:hiddenFill>
            </a:ext>
          </a:extLst>
        </p:spPr>
      </p:pic>
      <p:sp>
        <p:nvSpPr>
          <p:cNvPr id="4" name="Titre 1">
            <a:extLst>
              <a:ext uri="{FF2B5EF4-FFF2-40B4-BE49-F238E27FC236}">
                <a16:creationId xmlns:a16="http://schemas.microsoft.com/office/drawing/2014/main" xmlns="" id="{D8BDEB06-C582-4188-9140-B6666420F13E}"/>
              </a:ext>
            </a:extLst>
          </p:cNvPr>
          <p:cNvSpPr>
            <a:spLocks noGrp="1"/>
          </p:cNvSpPr>
          <p:nvPr>
            <p:ph type="title"/>
          </p:nvPr>
        </p:nvSpPr>
        <p:spPr>
          <a:xfrm>
            <a:off x="1259632" y="260648"/>
            <a:ext cx="4248472" cy="922114"/>
          </a:xfrm>
        </p:spPr>
        <p:txBody>
          <a:bodyPr/>
          <a:lstStyle/>
          <a:p>
            <a:pPr algn="l"/>
            <a:r>
              <a:rPr lang="en-US" sz="3500" b="1" dirty="0">
                <a:solidFill>
                  <a:schemeClr val="bg1"/>
                </a:solidFill>
                <a:latin typeface="Calibri" panose="020F0502020204030204" pitchFamily="34" charset="0"/>
                <a:ea typeface="Calibri" panose="020F0502020204030204" pitchFamily="34" charset="0"/>
                <a:cs typeface="Arial" panose="020B0604020202020204" pitchFamily="34" charset="0"/>
              </a:rPr>
              <a:t>ESP32 to Firebase</a:t>
            </a:r>
            <a:endParaRPr lang="fr-FR" sz="3500" b="1" dirty="0">
              <a:solidFill>
                <a:schemeClr val="bg1"/>
              </a:solidFill>
            </a:endParaRPr>
          </a:p>
        </p:txBody>
      </p:sp>
      <p:sp>
        <p:nvSpPr>
          <p:cNvPr id="6" name="Rectangle 5">
            <a:extLst>
              <a:ext uri="{FF2B5EF4-FFF2-40B4-BE49-F238E27FC236}">
                <a16:creationId xmlns:a16="http://schemas.microsoft.com/office/drawing/2014/main" xmlns="" id="{6AB89F9B-2395-4E2D-B523-2B6B264344A9}"/>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46</a:t>
            </a:r>
          </a:p>
        </p:txBody>
      </p:sp>
    </p:spTree>
    <p:extLst>
      <p:ext uri="{BB962C8B-B14F-4D97-AF65-F5344CB8AC3E}">
        <p14:creationId xmlns:p14="http://schemas.microsoft.com/office/powerpoint/2010/main" val="1000263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Building Truebil Auction platform using Firebase &amp; Django | by Sanyam Garg  | Truebil Engineering | Medium"/>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68760"/>
            <a:ext cx="8784976" cy="4752528"/>
          </a:xfrm>
          <a:prstGeom prst="rect">
            <a:avLst/>
          </a:prstGeom>
          <a:noFill/>
          <a:ln>
            <a:noFill/>
          </a:ln>
        </p:spPr>
      </p:pic>
      <p:sp>
        <p:nvSpPr>
          <p:cNvPr id="5" name="Titre 1">
            <a:extLst>
              <a:ext uri="{FF2B5EF4-FFF2-40B4-BE49-F238E27FC236}">
                <a16:creationId xmlns:a16="http://schemas.microsoft.com/office/drawing/2014/main" xmlns="" id="{0D9DDFB6-BDC0-48DA-BAA0-35555ABAF670}"/>
              </a:ext>
            </a:extLst>
          </p:cNvPr>
          <p:cNvSpPr>
            <a:spLocks noGrp="1"/>
          </p:cNvSpPr>
          <p:nvPr>
            <p:ph type="title"/>
          </p:nvPr>
        </p:nvSpPr>
        <p:spPr>
          <a:xfrm>
            <a:off x="1259632" y="260648"/>
            <a:ext cx="4248472" cy="922114"/>
          </a:xfrm>
        </p:spPr>
        <p:txBody>
          <a:bodyPr/>
          <a:lstStyle/>
          <a:p>
            <a:pPr algn="l"/>
            <a:r>
              <a:rPr lang="en-US" sz="3500" b="1" dirty="0">
                <a:solidFill>
                  <a:schemeClr val="bg1"/>
                </a:solidFill>
                <a:latin typeface="Calibri" panose="020F0502020204030204" pitchFamily="34" charset="0"/>
                <a:ea typeface="Calibri" panose="020F0502020204030204" pitchFamily="34" charset="0"/>
                <a:cs typeface="Arial" panose="020B0604020202020204" pitchFamily="34" charset="0"/>
              </a:rPr>
              <a:t>ESP32 to Firebase</a:t>
            </a:r>
            <a:endParaRPr lang="fr-FR" sz="3500" b="1" dirty="0">
              <a:solidFill>
                <a:schemeClr val="bg1"/>
              </a:solidFill>
            </a:endParaRPr>
          </a:p>
        </p:txBody>
      </p:sp>
      <p:sp>
        <p:nvSpPr>
          <p:cNvPr id="6" name="Rectangle 5">
            <a:extLst>
              <a:ext uri="{FF2B5EF4-FFF2-40B4-BE49-F238E27FC236}">
                <a16:creationId xmlns:a16="http://schemas.microsoft.com/office/drawing/2014/main" xmlns="" id="{7820F28F-A025-4530-871C-7C0E84E750E6}"/>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47</a:t>
            </a:r>
          </a:p>
        </p:txBody>
      </p:sp>
    </p:spTree>
    <p:extLst>
      <p:ext uri="{BB962C8B-B14F-4D97-AF65-F5344CB8AC3E}">
        <p14:creationId xmlns:p14="http://schemas.microsoft.com/office/powerpoint/2010/main" val="3942538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AutoShape 4">
            <a:extLst>
              <a:ext uri="{FF2B5EF4-FFF2-40B4-BE49-F238E27FC236}">
                <a16:creationId xmlns:a16="http://schemas.microsoft.com/office/drawing/2014/main" xmlns="" id="{3BD54E37-E12D-42AF-97D7-D0FD1851EE47}"/>
              </a:ext>
            </a:extLst>
          </p:cNvPr>
          <p:cNvSpPr>
            <a:spLocks noChangeArrowheads="1"/>
          </p:cNvSpPr>
          <p:nvPr/>
        </p:nvSpPr>
        <p:spPr bwMode="ltGray">
          <a:xfrm rot="5400000">
            <a:off x="-2232695" y="1024856"/>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pPr eaLnBrk="1" hangingPunct="1">
              <a:defRPr/>
            </a:pPr>
            <a:endParaRPr lang="fr-FR" dirty="0"/>
          </a:p>
        </p:txBody>
      </p:sp>
      <p:grpSp>
        <p:nvGrpSpPr>
          <p:cNvPr id="82" name="Group 60">
            <a:extLst>
              <a:ext uri="{FF2B5EF4-FFF2-40B4-BE49-F238E27FC236}">
                <a16:creationId xmlns:a16="http://schemas.microsoft.com/office/drawing/2014/main" xmlns="" id="{70A9745E-6A95-4C01-A114-1039A911EB98}"/>
              </a:ext>
            </a:extLst>
          </p:cNvPr>
          <p:cNvGrpSpPr>
            <a:grpSpLocks/>
          </p:cNvGrpSpPr>
          <p:nvPr/>
        </p:nvGrpSpPr>
        <p:grpSpPr bwMode="auto">
          <a:xfrm>
            <a:off x="2255673" y="2702161"/>
            <a:ext cx="500062" cy="500062"/>
            <a:chOff x="2078" y="1680"/>
            <a:chExt cx="1615" cy="1615"/>
          </a:xfrm>
        </p:grpSpPr>
        <p:sp>
          <p:nvSpPr>
            <p:cNvPr id="83" name="Oval 61">
              <a:extLst>
                <a:ext uri="{FF2B5EF4-FFF2-40B4-BE49-F238E27FC236}">
                  <a16:creationId xmlns:a16="http://schemas.microsoft.com/office/drawing/2014/main" xmlns="" id="{BE1F8473-89B6-443A-9A31-8774FB3D2C31}"/>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4" name="Oval 62">
              <a:extLst>
                <a:ext uri="{FF2B5EF4-FFF2-40B4-BE49-F238E27FC236}">
                  <a16:creationId xmlns:a16="http://schemas.microsoft.com/office/drawing/2014/main" xmlns="" id="{2E5F1B4B-2048-405A-91D3-A1693068D1DF}"/>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5" name="Oval 63">
              <a:extLst>
                <a:ext uri="{FF2B5EF4-FFF2-40B4-BE49-F238E27FC236}">
                  <a16:creationId xmlns:a16="http://schemas.microsoft.com/office/drawing/2014/main" xmlns="" id="{072F79EF-3785-46BA-96AF-745D8718F1EE}"/>
                </a:ext>
              </a:extLst>
            </p:cNvPr>
            <p:cNvSpPr>
              <a:spLocks noChangeArrowheads="1"/>
            </p:cNvSpPr>
            <p:nvPr/>
          </p:nvSpPr>
          <p:spPr bwMode="gray">
            <a:xfrm>
              <a:off x="2252" y="1854"/>
              <a:ext cx="1266"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86" name="Oval 64">
              <a:extLst>
                <a:ext uri="{FF2B5EF4-FFF2-40B4-BE49-F238E27FC236}">
                  <a16:creationId xmlns:a16="http://schemas.microsoft.com/office/drawing/2014/main" xmlns="" id="{7919EE0B-7B62-4796-9A48-70ABFC50560A}"/>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87" name="Oval 65">
              <a:extLst>
                <a:ext uri="{FF2B5EF4-FFF2-40B4-BE49-F238E27FC236}">
                  <a16:creationId xmlns:a16="http://schemas.microsoft.com/office/drawing/2014/main" xmlns="" id="{F2EE27EC-7F1B-49BF-9B20-0BD04D67200A}"/>
                </a:ext>
              </a:extLst>
            </p:cNvPr>
            <p:cNvSpPr>
              <a:spLocks noChangeArrowheads="1"/>
            </p:cNvSpPr>
            <p:nvPr/>
          </p:nvSpPr>
          <p:spPr bwMode="gray">
            <a:xfrm>
              <a:off x="2334" y="1936"/>
              <a:ext cx="1097" cy="11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88" name="Oval 66">
              <a:extLst>
                <a:ext uri="{FF2B5EF4-FFF2-40B4-BE49-F238E27FC236}">
                  <a16:creationId xmlns:a16="http://schemas.microsoft.com/office/drawing/2014/main" xmlns="" id="{5DA3C4AF-3AAA-42E6-B5DB-0C4BF1E47BC0}"/>
                </a:ext>
              </a:extLst>
            </p:cNvPr>
            <p:cNvSpPr>
              <a:spLocks noChangeArrowheads="1"/>
            </p:cNvSpPr>
            <p:nvPr/>
          </p:nvSpPr>
          <p:spPr bwMode="gray">
            <a:xfrm>
              <a:off x="2337" y="1939"/>
              <a:ext cx="1096" cy="1098"/>
            </a:xfrm>
            <a:prstGeom prst="ellipse">
              <a:avLst/>
            </a:prstGeom>
            <a:solidFill>
              <a:srgbClr val="7030A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89" name="AutoShape 51">
            <a:extLst>
              <a:ext uri="{FF2B5EF4-FFF2-40B4-BE49-F238E27FC236}">
                <a16:creationId xmlns:a16="http://schemas.microsoft.com/office/drawing/2014/main" xmlns="" id="{2861DC5B-312B-4C54-8135-E10EF62CECCF}"/>
              </a:ext>
            </a:extLst>
          </p:cNvPr>
          <p:cNvSpPr>
            <a:spLocks noChangeArrowheads="1"/>
          </p:cNvSpPr>
          <p:nvPr/>
        </p:nvSpPr>
        <p:spPr bwMode="gray">
          <a:xfrm>
            <a:off x="2208245" y="1475147"/>
            <a:ext cx="6001990" cy="707886"/>
          </a:xfrm>
          <a:prstGeom prst="roundRect">
            <a:avLst>
              <a:gd name="adj" fmla="val 50000"/>
            </a:avLst>
          </a:prstGeom>
          <a:solidFill>
            <a:schemeClr val="bg1"/>
          </a:solidFill>
          <a:ln w="28575" algn="ctr">
            <a:solidFill>
              <a:schemeClr val="bg2"/>
            </a:solidFill>
            <a:round/>
            <a:headEnd/>
            <a:tailEnd/>
          </a:ln>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en-US" sz="2000" dirty="0">
                <a:latin typeface="Arial" panose="020B0604020202020204" pitchFamily="34" charset="0"/>
              </a:rPr>
              <a:t>Building a Web Server with ESP32 for IoT Projects</a:t>
            </a:r>
            <a:endParaRPr lang="fr-FR" altLang="fr-FR" sz="2000" dirty="0">
              <a:latin typeface="Arial" panose="020B0604020202020204" pitchFamily="34" charset="0"/>
            </a:endParaRPr>
          </a:p>
        </p:txBody>
      </p:sp>
      <p:grpSp>
        <p:nvGrpSpPr>
          <p:cNvPr id="90" name="Group 67">
            <a:extLst>
              <a:ext uri="{FF2B5EF4-FFF2-40B4-BE49-F238E27FC236}">
                <a16:creationId xmlns:a16="http://schemas.microsoft.com/office/drawing/2014/main" xmlns="" id="{E72D32E9-CC7C-4AE0-B5F5-92720381353E}"/>
              </a:ext>
            </a:extLst>
          </p:cNvPr>
          <p:cNvGrpSpPr>
            <a:grpSpLocks/>
          </p:cNvGrpSpPr>
          <p:nvPr/>
        </p:nvGrpSpPr>
        <p:grpSpPr bwMode="auto">
          <a:xfrm>
            <a:off x="2225830" y="3932144"/>
            <a:ext cx="523875" cy="515937"/>
            <a:chOff x="2078" y="1680"/>
            <a:chExt cx="1615" cy="1615"/>
          </a:xfrm>
        </p:grpSpPr>
        <p:sp>
          <p:nvSpPr>
            <p:cNvPr id="91" name="Oval 68">
              <a:extLst>
                <a:ext uri="{FF2B5EF4-FFF2-40B4-BE49-F238E27FC236}">
                  <a16:creationId xmlns:a16="http://schemas.microsoft.com/office/drawing/2014/main" xmlns="" id="{5996293B-D04B-4FC4-95E8-014AEA142C34}"/>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2" name="Oval 69">
              <a:extLst>
                <a:ext uri="{FF2B5EF4-FFF2-40B4-BE49-F238E27FC236}">
                  <a16:creationId xmlns:a16="http://schemas.microsoft.com/office/drawing/2014/main" xmlns="" id="{22DC0BB1-6C57-4159-A500-E155C045826C}"/>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3" name="Oval 70">
              <a:extLst>
                <a:ext uri="{FF2B5EF4-FFF2-40B4-BE49-F238E27FC236}">
                  <a16:creationId xmlns:a16="http://schemas.microsoft.com/office/drawing/2014/main" xmlns="" id="{EB7F73AF-2E47-43E1-A3FE-D2782673D564}"/>
                </a:ext>
              </a:extLst>
            </p:cNvPr>
            <p:cNvSpPr>
              <a:spLocks noChangeArrowheads="1"/>
            </p:cNvSpPr>
            <p:nvPr/>
          </p:nvSpPr>
          <p:spPr bwMode="gray">
            <a:xfrm>
              <a:off x="2254" y="1854"/>
              <a:ext cx="1263" cy="12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94" name="Oval 71">
              <a:extLst>
                <a:ext uri="{FF2B5EF4-FFF2-40B4-BE49-F238E27FC236}">
                  <a16:creationId xmlns:a16="http://schemas.microsoft.com/office/drawing/2014/main" xmlns="" id="{02EDB990-28B9-4B98-9516-9F1EF789864A}"/>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95" name="Oval 72">
              <a:extLst>
                <a:ext uri="{FF2B5EF4-FFF2-40B4-BE49-F238E27FC236}">
                  <a16:creationId xmlns:a16="http://schemas.microsoft.com/office/drawing/2014/main" xmlns="" id="{F3A0A399-6BE0-4C34-B6EB-3CBD279B252B}"/>
                </a:ext>
              </a:extLst>
            </p:cNvPr>
            <p:cNvSpPr>
              <a:spLocks noChangeArrowheads="1"/>
            </p:cNvSpPr>
            <p:nvPr/>
          </p:nvSpPr>
          <p:spPr bwMode="gray">
            <a:xfrm>
              <a:off x="2332" y="1938"/>
              <a:ext cx="1096" cy="11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96" name="Oval 73">
              <a:extLst>
                <a:ext uri="{FF2B5EF4-FFF2-40B4-BE49-F238E27FC236}">
                  <a16:creationId xmlns:a16="http://schemas.microsoft.com/office/drawing/2014/main" xmlns="" id="{FA94A923-D888-40B7-B9F2-8D19F79E0DC2}"/>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98" name="AutoShape 52">
            <a:extLst>
              <a:ext uri="{FF2B5EF4-FFF2-40B4-BE49-F238E27FC236}">
                <a16:creationId xmlns:a16="http://schemas.microsoft.com/office/drawing/2014/main" xmlns="" id="{AFD02908-9F34-4338-A7CC-62ADA046444A}"/>
              </a:ext>
            </a:extLst>
          </p:cNvPr>
          <p:cNvSpPr>
            <a:spLocks noChangeArrowheads="1"/>
          </p:cNvSpPr>
          <p:nvPr/>
        </p:nvSpPr>
        <p:spPr bwMode="gray">
          <a:xfrm>
            <a:off x="1887503" y="4960496"/>
            <a:ext cx="6500813" cy="723900"/>
          </a:xfrm>
          <a:prstGeom prst="roundRect">
            <a:avLst>
              <a:gd name="adj" fmla="val 50000"/>
            </a:avLst>
          </a:prstGeom>
          <a:solidFill>
            <a:schemeClr val="accent3">
              <a:lumMod val="60000"/>
              <a:lumOff val="40000"/>
            </a:schemeClr>
          </a:solidFill>
          <a:ln w="28575" algn="ctr">
            <a:solidFill>
              <a:schemeClr val="bg2"/>
            </a:solidFill>
            <a:round/>
            <a:headEnd/>
            <a:tailEnd/>
          </a:ln>
          <a:effectLst/>
        </p:spPr>
        <p:txBody>
          <a:bodyPr wrap="none" anchor="ctr"/>
          <a:lstStyle/>
          <a:p>
            <a:pPr marL="342900" indent="-342900" algn="just" eaLnBrk="1" fontAlgn="auto" hangingPunct="1">
              <a:spcBef>
                <a:spcPts val="0"/>
              </a:spcBef>
              <a:spcAft>
                <a:spcPts val="0"/>
              </a:spcAft>
              <a:defRPr/>
            </a:pPr>
            <a:r>
              <a:rPr lang="fr-FR" sz="2000" dirty="0">
                <a:solidFill>
                  <a:schemeClr val="tx1"/>
                </a:solidFill>
              </a:rPr>
              <a:t>Conclusion and perspectives</a:t>
            </a:r>
            <a:endParaRPr lang="fr-FR" b="1" dirty="0">
              <a:solidFill>
                <a:schemeClr val="tx2"/>
              </a:solidFill>
              <a:effectLst>
                <a:outerShdw blurRad="38100" dist="38100" dir="2700000" algn="tl">
                  <a:srgbClr val="000000">
                    <a:alpha val="43137"/>
                  </a:srgbClr>
                </a:outerShdw>
              </a:effectLst>
            </a:endParaRPr>
          </a:p>
        </p:txBody>
      </p:sp>
      <p:grpSp>
        <p:nvGrpSpPr>
          <p:cNvPr id="99" name="Group 53">
            <a:extLst>
              <a:ext uri="{FF2B5EF4-FFF2-40B4-BE49-F238E27FC236}">
                <a16:creationId xmlns:a16="http://schemas.microsoft.com/office/drawing/2014/main" xmlns="" id="{C1C0DF59-C781-4A40-BCDA-8ED328051C94}"/>
              </a:ext>
            </a:extLst>
          </p:cNvPr>
          <p:cNvGrpSpPr>
            <a:grpSpLocks/>
          </p:cNvGrpSpPr>
          <p:nvPr/>
        </p:nvGrpSpPr>
        <p:grpSpPr bwMode="auto">
          <a:xfrm>
            <a:off x="1764536" y="1623796"/>
            <a:ext cx="500062" cy="452438"/>
            <a:chOff x="2078" y="1680"/>
            <a:chExt cx="1615" cy="1615"/>
          </a:xfrm>
        </p:grpSpPr>
        <p:sp>
          <p:nvSpPr>
            <p:cNvPr id="100" name="Oval 54">
              <a:extLst>
                <a:ext uri="{FF2B5EF4-FFF2-40B4-BE49-F238E27FC236}">
                  <a16:creationId xmlns:a16="http://schemas.microsoft.com/office/drawing/2014/main" xmlns="" id="{5965CDBD-B7A7-4CE3-A472-A3921EAD8D7B}"/>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1" name="Oval 55">
              <a:extLst>
                <a:ext uri="{FF2B5EF4-FFF2-40B4-BE49-F238E27FC236}">
                  <a16:creationId xmlns:a16="http://schemas.microsoft.com/office/drawing/2014/main" xmlns="" id="{D609A3D4-0555-42BF-BFA6-42D4B0E3F64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2" name="Oval 56">
              <a:extLst>
                <a:ext uri="{FF2B5EF4-FFF2-40B4-BE49-F238E27FC236}">
                  <a16:creationId xmlns:a16="http://schemas.microsoft.com/office/drawing/2014/main" xmlns="" id="{F6B413EF-4EEF-4A28-8C84-B6FE3C6C3E3C}"/>
                </a:ext>
              </a:extLst>
            </p:cNvPr>
            <p:cNvSpPr>
              <a:spLocks noChangeArrowheads="1"/>
            </p:cNvSpPr>
            <p:nvPr/>
          </p:nvSpPr>
          <p:spPr bwMode="gray">
            <a:xfrm>
              <a:off x="2252" y="1856"/>
              <a:ext cx="1266"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103" name="Oval 57">
              <a:extLst>
                <a:ext uri="{FF2B5EF4-FFF2-40B4-BE49-F238E27FC236}">
                  <a16:creationId xmlns:a16="http://schemas.microsoft.com/office/drawing/2014/main" xmlns="" id="{EC945660-1D3F-4A9F-9482-DA4883F0DBCB}"/>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4" name="Oval 58">
              <a:extLst>
                <a:ext uri="{FF2B5EF4-FFF2-40B4-BE49-F238E27FC236}">
                  <a16:creationId xmlns:a16="http://schemas.microsoft.com/office/drawing/2014/main" xmlns="" id="{00344D6E-8BF1-4802-ADE6-12DAAC04DA93}"/>
                </a:ext>
              </a:extLst>
            </p:cNvPr>
            <p:cNvSpPr>
              <a:spLocks noChangeArrowheads="1"/>
            </p:cNvSpPr>
            <p:nvPr/>
          </p:nvSpPr>
          <p:spPr bwMode="gray">
            <a:xfrm>
              <a:off x="2334" y="1935"/>
              <a:ext cx="1097" cy="110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105" name="Oval 59">
              <a:extLst>
                <a:ext uri="{FF2B5EF4-FFF2-40B4-BE49-F238E27FC236}">
                  <a16:creationId xmlns:a16="http://schemas.microsoft.com/office/drawing/2014/main" xmlns="" id="{61215967-E054-4FAD-8F59-D7D23635642B}"/>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grpSp>
        <p:nvGrpSpPr>
          <p:cNvPr id="107" name="Group 60">
            <a:extLst>
              <a:ext uri="{FF2B5EF4-FFF2-40B4-BE49-F238E27FC236}">
                <a16:creationId xmlns:a16="http://schemas.microsoft.com/office/drawing/2014/main" xmlns="" id="{B4D87CAE-461C-4DC7-8288-B6D162FD9CB5}"/>
              </a:ext>
            </a:extLst>
          </p:cNvPr>
          <p:cNvGrpSpPr>
            <a:grpSpLocks/>
          </p:cNvGrpSpPr>
          <p:nvPr/>
        </p:nvGrpSpPr>
        <p:grpSpPr bwMode="auto">
          <a:xfrm>
            <a:off x="1445428" y="5027132"/>
            <a:ext cx="500063" cy="500062"/>
            <a:chOff x="2078" y="1680"/>
            <a:chExt cx="1615" cy="1615"/>
          </a:xfrm>
        </p:grpSpPr>
        <p:sp>
          <p:nvSpPr>
            <p:cNvPr id="108" name="Oval 61">
              <a:extLst>
                <a:ext uri="{FF2B5EF4-FFF2-40B4-BE49-F238E27FC236}">
                  <a16:creationId xmlns:a16="http://schemas.microsoft.com/office/drawing/2014/main" xmlns="" id="{7C1085C4-CA21-4729-B2C2-D304F1A4ACEB}"/>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09" name="Oval 62">
              <a:extLst>
                <a:ext uri="{FF2B5EF4-FFF2-40B4-BE49-F238E27FC236}">
                  <a16:creationId xmlns:a16="http://schemas.microsoft.com/office/drawing/2014/main" xmlns="" id="{02F9DD4B-0F8F-4111-BE02-A79CB240764D}"/>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10" name="Oval 63">
              <a:extLst>
                <a:ext uri="{FF2B5EF4-FFF2-40B4-BE49-F238E27FC236}">
                  <a16:creationId xmlns:a16="http://schemas.microsoft.com/office/drawing/2014/main" xmlns="" id="{AFC93BE0-DBD9-423A-B007-ACAD2F2A6F59}"/>
                </a:ext>
              </a:extLst>
            </p:cNvPr>
            <p:cNvSpPr>
              <a:spLocks noChangeArrowheads="1"/>
            </p:cNvSpPr>
            <p:nvPr/>
          </p:nvSpPr>
          <p:spPr bwMode="gray">
            <a:xfrm>
              <a:off x="2252" y="1854"/>
              <a:ext cx="1266"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fr-FR" dirty="0"/>
            </a:p>
          </p:txBody>
        </p:sp>
        <p:sp>
          <p:nvSpPr>
            <p:cNvPr id="111" name="Oval 64">
              <a:extLst>
                <a:ext uri="{FF2B5EF4-FFF2-40B4-BE49-F238E27FC236}">
                  <a16:creationId xmlns:a16="http://schemas.microsoft.com/office/drawing/2014/main" xmlns="" id="{94ED0D30-4364-4AC7-BCA6-89EDBA1C0D1E}"/>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sp>
          <p:nvSpPr>
            <p:cNvPr id="112" name="Oval 65">
              <a:extLst>
                <a:ext uri="{FF2B5EF4-FFF2-40B4-BE49-F238E27FC236}">
                  <a16:creationId xmlns:a16="http://schemas.microsoft.com/office/drawing/2014/main" xmlns="" id="{AB10908C-6E3E-4644-8867-FB6E379BD6A4}"/>
                </a:ext>
              </a:extLst>
            </p:cNvPr>
            <p:cNvSpPr>
              <a:spLocks noChangeArrowheads="1"/>
            </p:cNvSpPr>
            <p:nvPr/>
          </p:nvSpPr>
          <p:spPr bwMode="gray">
            <a:xfrm>
              <a:off x="2334" y="1936"/>
              <a:ext cx="1097" cy="11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fr-FR" dirty="0"/>
            </a:p>
          </p:txBody>
        </p:sp>
        <p:sp>
          <p:nvSpPr>
            <p:cNvPr id="113" name="Oval 66">
              <a:extLst>
                <a:ext uri="{FF2B5EF4-FFF2-40B4-BE49-F238E27FC236}">
                  <a16:creationId xmlns:a16="http://schemas.microsoft.com/office/drawing/2014/main" xmlns="" id="{02D02FF4-F7D2-4B47-83E1-0ABC177643CB}"/>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fr-FR" altLang="fr-FR" sz="1800">
                <a:solidFill>
                  <a:srgbClr val="000000"/>
                </a:solidFill>
                <a:latin typeface="Arial" panose="020B0604020202020204" pitchFamily="34" charset="0"/>
              </a:endParaRPr>
            </a:p>
          </p:txBody>
        </p:sp>
      </p:grpSp>
      <p:sp>
        <p:nvSpPr>
          <p:cNvPr id="114" name="AutoShape 51">
            <a:extLst>
              <a:ext uri="{FF2B5EF4-FFF2-40B4-BE49-F238E27FC236}">
                <a16:creationId xmlns:a16="http://schemas.microsoft.com/office/drawing/2014/main" xmlns="" id="{3E0C1AE9-BDD4-492C-8AB7-11AC699001A4}"/>
              </a:ext>
            </a:extLst>
          </p:cNvPr>
          <p:cNvSpPr>
            <a:spLocks noChangeArrowheads="1"/>
          </p:cNvSpPr>
          <p:nvPr/>
        </p:nvSpPr>
        <p:spPr bwMode="gray">
          <a:xfrm>
            <a:off x="2722986" y="2570176"/>
            <a:ext cx="6223000" cy="744843"/>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en-US" sz="2000" dirty="0">
                <a:latin typeface="Arial" panose="020B0604020202020204" pitchFamily="34" charset="0"/>
              </a:rPr>
              <a:t>Overcoming Local Network Limitations with Firebase</a:t>
            </a:r>
            <a:endParaRPr lang="fr-FR" altLang="fr-FR" sz="2000" dirty="0">
              <a:latin typeface="Arial" panose="020B0604020202020204" pitchFamily="34" charset="0"/>
            </a:endParaRPr>
          </a:p>
        </p:txBody>
      </p:sp>
      <p:sp>
        <p:nvSpPr>
          <p:cNvPr id="115" name="AutoShape 51">
            <a:extLst>
              <a:ext uri="{FF2B5EF4-FFF2-40B4-BE49-F238E27FC236}">
                <a16:creationId xmlns:a16="http://schemas.microsoft.com/office/drawing/2014/main" xmlns="" id="{27CAF796-5B41-436D-B833-6AF3D9FB03D9}"/>
              </a:ext>
            </a:extLst>
          </p:cNvPr>
          <p:cNvSpPr>
            <a:spLocks noChangeArrowheads="1"/>
          </p:cNvSpPr>
          <p:nvPr/>
        </p:nvSpPr>
        <p:spPr bwMode="gray">
          <a:xfrm>
            <a:off x="2700930" y="3827434"/>
            <a:ext cx="6223000" cy="8001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sz="2000" dirty="0">
                <a:latin typeface="Arial" panose="020B0604020202020204" pitchFamily="34" charset="0"/>
              </a:rPr>
              <a:t>Building a Sign-Up and Login Webpage with Data</a:t>
            </a:r>
          </a:p>
          <a:p>
            <a:pPr algn="ctr" eaLnBrk="1" hangingPunct="1">
              <a:spcBef>
                <a:spcPct val="0"/>
              </a:spcBef>
              <a:buClrTx/>
              <a:buFontTx/>
              <a:buNone/>
            </a:pPr>
            <a:r>
              <a:rPr lang="en-US" sz="2000" dirty="0">
                <a:latin typeface="Arial" panose="020B0604020202020204" pitchFamily="34" charset="0"/>
              </a:rPr>
              <a:t> Integration from Firebase</a:t>
            </a:r>
            <a:endParaRPr lang="fr-FR" altLang="fr-FR" sz="2000" dirty="0">
              <a:latin typeface="Arial" panose="020B0604020202020204" pitchFamily="34" charset="0"/>
            </a:endParaRPr>
          </a:p>
        </p:txBody>
      </p:sp>
      <p:sp>
        <p:nvSpPr>
          <p:cNvPr id="122" name="Rectangle 121">
            <a:extLst>
              <a:ext uri="{FF2B5EF4-FFF2-40B4-BE49-F238E27FC236}">
                <a16:creationId xmlns:a16="http://schemas.microsoft.com/office/drawing/2014/main" xmlns="" id="{BD7823F5-E583-44C5-8484-431D534676D5}"/>
              </a:ext>
            </a:extLst>
          </p:cNvPr>
          <p:cNvSpPr/>
          <p:nvPr/>
        </p:nvSpPr>
        <p:spPr>
          <a:xfrm>
            <a:off x="1233542" y="255865"/>
            <a:ext cx="4515980" cy="707886"/>
          </a:xfrm>
          <a:prstGeom prst="rect">
            <a:avLst/>
          </a:prstGeom>
        </p:spPr>
        <p:txBody>
          <a:bodyPr wrap="none">
            <a:spAutoFit/>
          </a:bodyPr>
          <a:lstStyle/>
          <a:p>
            <a:r>
              <a:rPr lang="fr-FR" altLang="fr-FR" sz="4000" b="1" dirty="0" err="1">
                <a:solidFill>
                  <a:schemeClr val="bg1"/>
                </a:solidFill>
                <a:latin typeface="Arial" pitchFamily="34" charset="0"/>
                <a:cs typeface="Arial" pitchFamily="34" charset="0"/>
              </a:rPr>
              <a:t>Presentation</a:t>
            </a:r>
            <a:r>
              <a:rPr lang="fr-FR" altLang="fr-FR" sz="4000" b="1" dirty="0">
                <a:solidFill>
                  <a:schemeClr val="bg1"/>
                </a:solidFill>
                <a:latin typeface="Arial" pitchFamily="34" charset="0"/>
                <a:cs typeface="Arial" pitchFamily="34" charset="0"/>
              </a:rPr>
              <a:t> Plan</a:t>
            </a:r>
          </a:p>
        </p:txBody>
      </p:sp>
      <p:sp>
        <p:nvSpPr>
          <p:cNvPr id="37" name="Rectangle 36">
            <a:extLst>
              <a:ext uri="{FF2B5EF4-FFF2-40B4-BE49-F238E27FC236}">
                <a16:creationId xmlns:a16="http://schemas.microsoft.com/office/drawing/2014/main" xmlns="" id="{9729D1B0-6EEC-4F53-AC08-FFA52291FDF7}"/>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48</a:t>
            </a:r>
          </a:p>
        </p:txBody>
      </p:sp>
    </p:spTree>
    <p:extLst>
      <p:ext uri="{BB962C8B-B14F-4D97-AF65-F5344CB8AC3E}">
        <p14:creationId xmlns:p14="http://schemas.microsoft.com/office/powerpoint/2010/main" val="1995766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403648" y="254429"/>
            <a:ext cx="5519536" cy="861774"/>
          </a:xfrm>
          <a:prstGeom prst="rect">
            <a:avLst/>
          </a:prstGeom>
          <a:noFill/>
        </p:spPr>
        <p:txBody>
          <a:bodyPr wrap="square" rtlCol="0">
            <a:spAutoFit/>
          </a:bodyPr>
          <a:lstStyle/>
          <a:p>
            <a:pPr algn="ctr"/>
            <a:r>
              <a:rPr lang="en-US" sz="2500" b="1" dirty="0">
                <a:solidFill>
                  <a:schemeClr val="bg1"/>
                </a:solidFill>
                <a:latin typeface="Arial" panose="020B0604020202020204" pitchFamily="34" charset="0"/>
              </a:rPr>
              <a:t>Building a Web Server with ESP32 for IoT Projects</a:t>
            </a:r>
            <a:endParaRPr lang="fr-FR" altLang="fr-FR" sz="2500" b="1" dirty="0">
              <a:solidFill>
                <a:schemeClr val="bg1"/>
              </a:solidFill>
              <a:latin typeface="Arial" panose="020B0604020202020204" pitchFamily="34" charset="0"/>
            </a:endParaRPr>
          </a:p>
        </p:txBody>
      </p:sp>
      <p:sp>
        <p:nvSpPr>
          <p:cNvPr id="31" name="Rectangle 30"/>
          <p:cNvSpPr/>
          <p:nvPr/>
        </p:nvSpPr>
        <p:spPr>
          <a:xfrm>
            <a:off x="7596336" y="6021288"/>
            <a:ext cx="136815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xmlns="" id="{CF1B7C05-B7D1-4726-A6B4-7AF0B33A19E8}"/>
              </a:ext>
            </a:extLst>
          </p:cNvPr>
          <p:cNvSpPr/>
          <p:nvPr/>
        </p:nvSpPr>
        <p:spPr>
          <a:xfrm>
            <a:off x="251925" y="1255479"/>
            <a:ext cx="8892480" cy="2062552"/>
          </a:xfrm>
          <a:prstGeom prst="rect">
            <a:avLst/>
          </a:prstGeom>
        </p:spPr>
        <p:txBody>
          <a:bodyPr wrap="square">
            <a:spAutoFit/>
          </a:bodyPr>
          <a:lstStyle/>
          <a:p>
            <a:pPr algn="just">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General process  the aim of this chap is to create a web server using esp32 but what is exactly a server ?</a:t>
            </a:r>
            <a:endParaRPr lang="fr-FR"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Most think of it as big robust machine but this is not the accurate and exact definition of a server.</a:t>
            </a:r>
            <a:endParaRPr lang="fr-FR"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It’s true that servers can be strong big machines but even a computer or an electronic board can play the role of a server could you believe it . </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2" name="Image 31">
            <a:extLst>
              <a:ext uri="{FF2B5EF4-FFF2-40B4-BE49-F238E27FC236}">
                <a16:creationId xmlns:a16="http://schemas.microsoft.com/office/drawing/2014/main" xmlns="" id="{AD245761-5433-45AC-A8B5-E7D6847071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9552" y="3429000"/>
            <a:ext cx="3960440" cy="2847274"/>
          </a:xfrm>
          <a:prstGeom prst="rect">
            <a:avLst/>
          </a:prstGeom>
          <a:noFill/>
          <a:ln>
            <a:noFill/>
          </a:ln>
        </p:spPr>
      </p:pic>
      <p:pic>
        <p:nvPicPr>
          <p:cNvPr id="33" name="Image 32">
            <a:extLst>
              <a:ext uri="{FF2B5EF4-FFF2-40B4-BE49-F238E27FC236}">
                <a16:creationId xmlns:a16="http://schemas.microsoft.com/office/drawing/2014/main" xmlns="" id="{D0BF4847-81B5-4242-9B10-6C210548487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27885" y="3428999"/>
            <a:ext cx="4055158" cy="2773711"/>
          </a:xfrm>
          <a:prstGeom prst="rect">
            <a:avLst/>
          </a:prstGeom>
          <a:noFill/>
          <a:ln>
            <a:noFill/>
          </a:ln>
        </p:spPr>
      </p:pic>
      <p:sp>
        <p:nvSpPr>
          <p:cNvPr id="9" name="Rectangle 8">
            <a:extLst>
              <a:ext uri="{FF2B5EF4-FFF2-40B4-BE49-F238E27FC236}">
                <a16:creationId xmlns:a16="http://schemas.microsoft.com/office/drawing/2014/main" xmlns="" id="{C2248549-F71B-46F4-9621-103B8BC754BB}"/>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4</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29FF69C-273E-4E55-B47B-D56B0748EB23}"/>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49</a:t>
            </a:r>
          </a:p>
        </p:txBody>
      </p:sp>
      <p:sp>
        <p:nvSpPr>
          <p:cNvPr id="2" name="Rectangle 1"/>
          <p:cNvSpPr/>
          <p:nvPr/>
        </p:nvSpPr>
        <p:spPr>
          <a:xfrm>
            <a:off x="2339752" y="1916832"/>
            <a:ext cx="4572000" cy="3447098"/>
          </a:xfrm>
          <a:prstGeom prst="rect">
            <a:avLst/>
          </a:prstGeom>
          <a:solidFill>
            <a:schemeClr val="accent3">
              <a:lumMod val="20000"/>
              <a:lumOff val="80000"/>
            </a:schemeClr>
          </a:solidFill>
        </p:spPr>
        <p:txBody>
          <a:bodyPr>
            <a:spAutoFit/>
          </a:bodyPr>
          <a:lstStyle/>
          <a:p>
            <a:pPr algn="just"/>
            <a:r>
              <a:rPr lang="en-US" sz="2000" dirty="0">
                <a:latin typeface="Times New Roman" panose="02020603050405020304" pitchFamily="18" charset="0"/>
                <a:ea typeface="Times New Roman" panose="02020603050405020304" pitchFamily="18" charset="0"/>
              </a:rPr>
              <a:t>By the end of the project, we had successfully integrated various fields, including embedded systems, web development, cloud computing, networking, databases, and security. </a:t>
            </a:r>
            <a:r>
              <a:rPr lang="en-US" sz="2000" dirty="0"/>
              <a:t>The skills and knowledge gained throughout this project offer a strong foundation for future </a:t>
            </a:r>
            <a:r>
              <a:rPr lang="en-US" sz="2000" dirty="0" err="1"/>
              <a:t>IoT</a:t>
            </a:r>
            <a:r>
              <a:rPr lang="en-US" sz="2000" dirty="0"/>
              <a:t> endeavors, paving the way for further innovation and complex integrations.</a:t>
            </a:r>
            <a:endParaRPr lang="fr-FR" sz="2000" dirty="0"/>
          </a:p>
          <a:p>
            <a:endParaRPr lang="fr-FR" dirty="0"/>
          </a:p>
        </p:txBody>
      </p:sp>
      <p:sp>
        <p:nvSpPr>
          <p:cNvPr id="5" name="Rectangle 4">
            <a:extLst>
              <a:ext uri="{FF2B5EF4-FFF2-40B4-BE49-F238E27FC236}">
                <a16:creationId xmlns:a16="http://schemas.microsoft.com/office/drawing/2014/main" xmlns="" id="{BD7823F5-E583-44C5-8484-431D534676D5}"/>
              </a:ext>
            </a:extLst>
          </p:cNvPr>
          <p:cNvSpPr/>
          <p:nvPr/>
        </p:nvSpPr>
        <p:spPr>
          <a:xfrm>
            <a:off x="1382674" y="332656"/>
            <a:ext cx="5529078" cy="553998"/>
          </a:xfrm>
          <a:prstGeom prst="rect">
            <a:avLst/>
          </a:prstGeom>
        </p:spPr>
        <p:txBody>
          <a:bodyPr wrap="none">
            <a:spAutoFit/>
          </a:bodyPr>
          <a:lstStyle/>
          <a:p>
            <a:pPr marL="342900" indent="-342900" algn="just" eaLnBrk="1" fontAlgn="auto" hangingPunct="1">
              <a:spcBef>
                <a:spcPts val="0"/>
              </a:spcBef>
              <a:spcAft>
                <a:spcPts val="0"/>
              </a:spcAft>
              <a:defRPr/>
            </a:pPr>
            <a:r>
              <a:rPr lang="fr-FR" sz="3000" b="1" dirty="0">
                <a:solidFill>
                  <a:schemeClr val="bg1"/>
                </a:solidFill>
              </a:rPr>
              <a:t>Conclusion and perspectives</a:t>
            </a:r>
            <a:endParaRPr lang="fr-FR" sz="3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05387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solidFill>
                  <a:schemeClr val="bg1"/>
                </a:solidFill>
              </a:rPr>
              <a:t>THANKS</a:t>
            </a:r>
            <a:endParaRPr lang="fr-FR" b="1" dirty="0">
              <a:solidFill>
                <a:schemeClr val="bg1"/>
              </a:solidFill>
            </a:endParaRPr>
          </a:p>
        </p:txBody>
      </p:sp>
      <p:sp>
        <p:nvSpPr>
          <p:cNvPr id="4" name="ZoneTexte 3"/>
          <p:cNvSpPr txBox="1"/>
          <p:nvPr/>
        </p:nvSpPr>
        <p:spPr>
          <a:xfrm>
            <a:off x="488159" y="2996952"/>
            <a:ext cx="7776864" cy="707886"/>
          </a:xfrm>
          <a:prstGeom prst="rect">
            <a:avLst/>
          </a:prstGeom>
          <a:solidFill>
            <a:srgbClr val="8CC63F"/>
          </a:solidFill>
        </p:spPr>
        <p:txBody>
          <a:bodyPr wrap="square" rtlCol="0">
            <a:spAutoFit/>
          </a:bodyPr>
          <a:lstStyle/>
          <a:p>
            <a:pPr algn="ctr"/>
            <a:r>
              <a:rPr lang="fr-FR" sz="4000" b="1" dirty="0" smtClean="0">
                <a:solidFill>
                  <a:schemeClr val="accent1">
                    <a:lumMod val="75000"/>
                  </a:schemeClr>
                </a:solidFill>
              </a:rPr>
              <a:t>THANK YOU VERY MUCH</a:t>
            </a:r>
            <a:endParaRPr lang="fr-FR" sz="4000" b="1" dirty="0">
              <a:solidFill>
                <a:schemeClr val="accent1">
                  <a:lumMod val="75000"/>
                </a:schemeClr>
              </a:solidFill>
            </a:endParaRPr>
          </a:p>
        </p:txBody>
      </p:sp>
      <p:sp>
        <p:nvSpPr>
          <p:cNvPr id="5" name="Rectangle 4">
            <a:extLst>
              <a:ext uri="{FF2B5EF4-FFF2-40B4-BE49-F238E27FC236}">
                <a16:creationId xmlns:a16="http://schemas.microsoft.com/office/drawing/2014/main" xmlns="" id="{F29FF69C-273E-4E55-B47B-D56B0748EB23}"/>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2">
                    <a:lumMod val="75000"/>
                  </a:schemeClr>
                </a:solidFill>
              </a:rPr>
              <a:t>50</a:t>
            </a:r>
            <a:endParaRPr lang="fr-FR" b="1" dirty="0">
              <a:solidFill>
                <a:schemeClr val="tx2">
                  <a:lumMod val="75000"/>
                </a:schemeClr>
              </a:solidFill>
            </a:endParaRPr>
          </a:p>
        </p:txBody>
      </p:sp>
    </p:spTree>
    <p:extLst>
      <p:ext uri="{BB962C8B-B14F-4D97-AF65-F5344CB8AC3E}">
        <p14:creationId xmlns:p14="http://schemas.microsoft.com/office/powerpoint/2010/main" val="3465574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a:spLocks noChangeArrowheads="1"/>
          </p:cNvSpPr>
          <p:nvPr/>
        </p:nvSpPr>
        <p:spPr bwMode="auto">
          <a:xfrm>
            <a:off x="0" y="948548"/>
            <a:ext cx="8001000" cy="3185487"/>
          </a:xfrm>
          <a:prstGeom prst="rect">
            <a:avLst/>
          </a:prstGeom>
          <a:noFill/>
          <a:ln w="9525">
            <a:noFill/>
            <a:miter lim="800000"/>
            <a:headEnd/>
            <a:tailEnd/>
          </a:ln>
        </p:spPr>
        <p:txBody>
          <a:bodyPr wrap="square">
            <a:spAutoFit/>
          </a:bodyPr>
          <a:lstStyle/>
          <a:p>
            <a:pPr lvl="1"/>
            <a:endParaRPr lang="fr-FR" b="1" dirty="0">
              <a:latin typeface="Cambria" pitchFamily="18" charset="0"/>
            </a:endParaRPr>
          </a:p>
          <a:p>
            <a:pPr lvl="1"/>
            <a:endParaRPr lang="fr-FR" b="1" dirty="0">
              <a:latin typeface="Cambria" pitchFamily="18" charset="0"/>
            </a:endParaRPr>
          </a:p>
          <a:p>
            <a:pPr algn="just">
              <a:lnSpc>
                <a:spcPct val="150000"/>
              </a:lnSpc>
            </a:pPr>
            <a:r>
              <a:rPr lang="fr-FR" dirty="0"/>
              <a:t> </a:t>
            </a:r>
            <a:endParaRPr lang="fr-FR" dirty="0">
              <a:latin typeface="Cambria" pitchFamily="18" charset="0"/>
            </a:endParaRPr>
          </a:p>
          <a:p>
            <a:pPr algn="just">
              <a:lnSpc>
                <a:spcPct val="150000"/>
              </a:lnSpc>
            </a:pPr>
            <a:endParaRPr lang="fr-FR" dirty="0">
              <a:latin typeface="Cambria" pitchFamily="18" charset="0"/>
            </a:endParaRPr>
          </a:p>
          <a:p>
            <a:pPr algn="just">
              <a:lnSpc>
                <a:spcPct val="150000"/>
              </a:lnSpc>
            </a:pPr>
            <a:endParaRPr lang="fr-FR" dirty="0">
              <a:latin typeface="Cambria" pitchFamily="18" charset="0"/>
            </a:endParaRPr>
          </a:p>
          <a:p>
            <a:pPr algn="just">
              <a:lnSpc>
                <a:spcPct val="150000"/>
              </a:lnSpc>
            </a:pPr>
            <a:r>
              <a:rPr lang="fr-FR" dirty="0">
                <a:latin typeface="Cambria" pitchFamily="18" charset="0"/>
              </a:rPr>
              <a:t>                                                             </a:t>
            </a:r>
            <a:endParaRPr lang="fr-FR" sz="3200" dirty="0">
              <a:latin typeface="Cambria" pitchFamily="18" charset="0"/>
            </a:endParaRPr>
          </a:p>
          <a:p>
            <a:pPr lvl="1"/>
            <a:endParaRPr lang="fr-FR" b="1" dirty="0">
              <a:latin typeface="Cambria" pitchFamily="18" charset="0"/>
            </a:endParaRPr>
          </a:p>
          <a:p>
            <a:pPr lvl="1"/>
            <a:endParaRPr lang="fr-FR" dirty="0">
              <a:latin typeface="Cambria" pitchFamily="18" charset="0"/>
            </a:endParaRPr>
          </a:p>
        </p:txBody>
      </p:sp>
      <p:sp>
        <p:nvSpPr>
          <p:cNvPr id="6" name="ZoneTexte 5"/>
          <p:cNvSpPr txBox="1"/>
          <p:nvPr/>
        </p:nvSpPr>
        <p:spPr>
          <a:xfrm>
            <a:off x="1428728" y="285728"/>
            <a:ext cx="5357850" cy="630942"/>
          </a:xfrm>
          <a:prstGeom prst="rect">
            <a:avLst/>
          </a:prstGeom>
          <a:noFill/>
        </p:spPr>
        <p:txBody>
          <a:bodyPr wrap="square" rtlCol="0">
            <a:spAutoFit/>
          </a:bodyPr>
          <a:lstStyle/>
          <a:p>
            <a:r>
              <a:rPr lang="fr-FR" sz="3500" b="1" dirty="0">
                <a:solidFill>
                  <a:schemeClr val="bg1"/>
                </a:solidFill>
              </a:rPr>
              <a:t>Introduction</a:t>
            </a:r>
            <a:endParaRPr lang="fr-FR" sz="3500" b="1" dirty="0">
              <a:solidFill>
                <a:schemeClr val="bg1"/>
              </a:solidFill>
              <a:latin typeface="Cambria" pitchFamily="18" charset="0"/>
            </a:endParaRPr>
          </a:p>
        </p:txBody>
      </p:sp>
      <p:pic>
        <p:nvPicPr>
          <p:cNvPr id="18" name="Espace réservé du contenu 54" descr="images.jpg"/>
          <p:cNvPicPr>
            <a:picLocks noGrp="1" noChangeAspect="1"/>
          </p:cNvPicPr>
          <p:nvPr>
            <p:ph idx="1"/>
          </p:nvPr>
        </p:nvPicPr>
        <p:blipFill>
          <a:blip r:embed="rId3" cstate="print"/>
          <a:stretch>
            <a:fillRect/>
          </a:stretch>
        </p:blipFill>
        <p:spPr>
          <a:xfrm>
            <a:off x="6715140" y="-19878"/>
            <a:ext cx="2428860" cy="1419225"/>
          </a:xfrm>
        </p:spPr>
      </p:pic>
      <p:sp>
        <p:nvSpPr>
          <p:cNvPr id="31" name="ZoneTexte 30"/>
          <p:cNvSpPr txBox="1"/>
          <p:nvPr/>
        </p:nvSpPr>
        <p:spPr>
          <a:xfrm>
            <a:off x="2071670" y="1571612"/>
            <a:ext cx="4857784" cy="400110"/>
          </a:xfrm>
          <a:prstGeom prst="rect">
            <a:avLst/>
          </a:prstGeom>
          <a:noFill/>
        </p:spPr>
        <p:txBody>
          <a:bodyPr wrap="square" rtlCol="0">
            <a:spAutoFit/>
          </a:bodyPr>
          <a:lstStyle/>
          <a:p>
            <a:pPr algn="just"/>
            <a:endParaRPr lang="fr-FR" sz="2000" dirty="0"/>
          </a:p>
        </p:txBody>
      </p:sp>
      <p:sp>
        <p:nvSpPr>
          <p:cNvPr id="2" name="Rectangle 1">
            <a:extLst>
              <a:ext uri="{FF2B5EF4-FFF2-40B4-BE49-F238E27FC236}">
                <a16:creationId xmlns:a16="http://schemas.microsoft.com/office/drawing/2014/main" xmlns="" id="{974A68D3-D986-4DA7-8B3C-029D9D738E8C}"/>
              </a:ext>
            </a:extLst>
          </p:cNvPr>
          <p:cNvSpPr/>
          <p:nvPr/>
        </p:nvSpPr>
        <p:spPr>
          <a:xfrm>
            <a:off x="1849900" y="1364617"/>
            <a:ext cx="4572000" cy="1367234"/>
          </a:xfrm>
          <a:prstGeom prst="rect">
            <a:avLst/>
          </a:prstGeom>
        </p:spPr>
        <p:txBody>
          <a:bodyPr>
            <a:spAutoFit/>
          </a:bodyPr>
          <a:lstStyle/>
          <a:p>
            <a:pPr algn="just">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So what is the exact </a:t>
            </a:r>
            <a:r>
              <a:rPr lang="en-US" dirty="0" err="1">
                <a:latin typeface="Calibri" panose="020F0502020204030204" pitchFamily="34" charset="0"/>
                <a:ea typeface="Calibri" panose="020F0502020204030204" pitchFamily="34" charset="0"/>
                <a:cs typeface="Arial" panose="020B0604020202020204" pitchFamily="34" charset="0"/>
              </a:rPr>
              <a:t>defition</a:t>
            </a:r>
            <a:r>
              <a:rPr lang="en-US" dirty="0">
                <a:latin typeface="Calibri" panose="020F0502020204030204" pitchFamily="34" charset="0"/>
                <a:ea typeface="Calibri" panose="020F0502020204030204" pitchFamily="34" charset="0"/>
                <a:cs typeface="Arial" panose="020B0604020202020204" pitchFamily="34" charset="0"/>
              </a:rPr>
              <a:t> of a sever ? to know that </a:t>
            </a:r>
            <a:r>
              <a:rPr lang="en-US" dirty="0" err="1">
                <a:latin typeface="Calibri" panose="020F0502020204030204" pitchFamily="34" charset="0"/>
                <a:ea typeface="Calibri" panose="020F0502020204030204" pitchFamily="34" charset="0"/>
                <a:cs typeface="Arial" panose="020B0604020202020204" pitchFamily="34" charset="0"/>
              </a:rPr>
              <a:t>le’s</a:t>
            </a:r>
            <a:r>
              <a:rPr lang="en-US" dirty="0">
                <a:latin typeface="Calibri" panose="020F0502020204030204" pitchFamily="34" charset="0"/>
                <a:ea typeface="Calibri" panose="020F0502020204030204" pitchFamily="34" charset="0"/>
                <a:cs typeface="Arial" panose="020B0604020202020204" pitchFamily="34" charset="0"/>
              </a:rPr>
              <a:t> discover first the components needed for a server to be built</a:t>
            </a:r>
            <a:endParaRPr lang="fr-FR"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In fact to build a server we basically need:</a:t>
            </a:r>
            <a:endParaRPr lang="fr-FR" dirty="0">
              <a:latin typeface="Calibri" panose="020F0502020204030204" pitchFamily="34" charset="0"/>
              <a:ea typeface="Calibri" panose="020F0502020204030204" pitchFamily="34" charset="0"/>
              <a:cs typeface="Arial" panose="020B0604020202020204" pitchFamily="34" charset="0"/>
            </a:endParaRPr>
          </a:p>
        </p:txBody>
      </p:sp>
      <p:sp>
        <p:nvSpPr>
          <p:cNvPr id="3" name="ZoneTexte 2">
            <a:extLst>
              <a:ext uri="{FF2B5EF4-FFF2-40B4-BE49-F238E27FC236}">
                <a16:creationId xmlns:a16="http://schemas.microsoft.com/office/drawing/2014/main" xmlns="" id="{5B079ADE-AEE7-4ED8-B2F3-05A47D2DA268}"/>
              </a:ext>
            </a:extLst>
          </p:cNvPr>
          <p:cNvSpPr txBox="1"/>
          <p:nvPr/>
        </p:nvSpPr>
        <p:spPr>
          <a:xfrm>
            <a:off x="688238" y="2723078"/>
            <a:ext cx="2727510" cy="3166444"/>
          </a:xfrm>
          <a:prstGeom prst="rect">
            <a:avLst/>
          </a:prstGeom>
          <a:noFill/>
        </p:spPr>
        <p:txBody>
          <a:bodyPr wrap="square" rtlCol="0">
            <a:spAutoFit/>
          </a:bodyPr>
          <a:lstStyle/>
          <a:p>
            <a:pPr>
              <a:lnSpc>
                <a:spcPct val="107000"/>
              </a:lnSpc>
              <a:spcAft>
                <a:spcPts val="800"/>
              </a:spcAft>
            </a:pPr>
            <a:r>
              <a:rPr lang="en-US" dirty="0" err="1">
                <a:solidFill>
                  <a:srgbClr val="2E74B5"/>
                </a:solidFill>
                <a:latin typeface="Calibri" panose="020F0502020204030204" pitchFamily="34" charset="0"/>
                <a:ea typeface="Calibri" panose="020F0502020204030204" pitchFamily="34" charset="0"/>
                <a:cs typeface="Arial" panose="020B0604020202020204" pitchFamily="34" charset="0"/>
              </a:rPr>
              <a:t>Cpu</a:t>
            </a:r>
            <a:r>
              <a:rPr lang="en-US" dirty="0">
                <a:solidFill>
                  <a:srgbClr val="2E74B5"/>
                </a:solidFill>
                <a:latin typeface="Calibri" panose="020F0502020204030204" pitchFamily="34" charset="0"/>
                <a:ea typeface="Calibri" panose="020F0502020204030204" pitchFamily="34" charset="0"/>
                <a:cs typeface="Arial" panose="020B0604020202020204" pitchFamily="34" charset="0"/>
              </a:rPr>
              <a:t> </a:t>
            </a:r>
            <a:endParaRPr lang="fr-FR"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rgbClr val="2E74B5"/>
                </a:solidFill>
                <a:latin typeface="Calibri" panose="020F0502020204030204" pitchFamily="34" charset="0"/>
                <a:ea typeface="Calibri" panose="020F0502020204030204" pitchFamily="34" charset="0"/>
                <a:cs typeface="Arial" panose="020B0604020202020204" pitchFamily="34" charset="0"/>
              </a:rPr>
              <a:t>Ram</a:t>
            </a:r>
            <a:endParaRPr lang="fr-FR"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err="1">
                <a:solidFill>
                  <a:srgbClr val="2E74B5"/>
                </a:solidFill>
                <a:latin typeface="Calibri" panose="020F0502020204030204" pitchFamily="34" charset="0"/>
                <a:ea typeface="Calibri" panose="020F0502020204030204" pitchFamily="34" charset="0"/>
                <a:cs typeface="Arial" panose="020B0604020202020204" pitchFamily="34" charset="0"/>
              </a:rPr>
              <a:t>Strorage</a:t>
            </a:r>
            <a:r>
              <a:rPr lang="en-US" dirty="0">
                <a:solidFill>
                  <a:srgbClr val="2E74B5"/>
                </a:solidFill>
                <a:latin typeface="Calibri" panose="020F0502020204030204" pitchFamily="34" charset="0"/>
                <a:ea typeface="Calibri" panose="020F0502020204030204" pitchFamily="34" charset="0"/>
                <a:cs typeface="Arial" panose="020B0604020202020204" pitchFamily="34" charset="0"/>
              </a:rPr>
              <a:t> (</a:t>
            </a:r>
            <a:r>
              <a:rPr lang="en-US" dirty="0" err="1">
                <a:solidFill>
                  <a:srgbClr val="2E74B5"/>
                </a:solidFill>
                <a:latin typeface="Calibri" panose="020F0502020204030204" pitchFamily="34" charset="0"/>
                <a:ea typeface="Calibri" panose="020F0502020204030204" pitchFamily="34" charset="0"/>
                <a:cs typeface="Arial" panose="020B0604020202020204" pitchFamily="34" charset="0"/>
              </a:rPr>
              <a:t>hdds</a:t>
            </a:r>
            <a:r>
              <a:rPr lang="en-US" dirty="0">
                <a:solidFill>
                  <a:srgbClr val="2E74B5"/>
                </a:solidFill>
                <a:latin typeface="Calibri" panose="020F0502020204030204" pitchFamily="34" charset="0"/>
                <a:ea typeface="Calibri" panose="020F0502020204030204" pitchFamily="34" charset="0"/>
                <a:cs typeface="Arial" panose="020B0604020202020204" pitchFamily="34" charset="0"/>
              </a:rPr>
              <a:t> or </a:t>
            </a:r>
            <a:r>
              <a:rPr lang="en-US" dirty="0" err="1">
                <a:solidFill>
                  <a:srgbClr val="2E74B5"/>
                </a:solidFill>
                <a:latin typeface="Calibri" panose="020F0502020204030204" pitchFamily="34" charset="0"/>
                <a:ea typeface="Calibri" panose="020F0502020204030204" pitchFamily="34" charset="0"/>
                <a:cs typeface="Arial" panose="020B0604020202020204" pitchFamily="34" charset="0"/>
              </a:rPr>
              <a:t>ssd</a:t>
            </a:r>
            <a:r>
              <a:rPr lang="en-US" dirty="0">
                <a:solidFill>
                  <a:srgbClr val="2E74B5"/>
                </a:solidFill>
                <a:latin typeface="Calibri" panose="020F0502020204030204" pitchFamily="34" charset="0"/>
                <a:ea typeface="Calibri" panose="020F0502020204030204" pitchFamily="34" charset="0"/>
                <a:cs typeface="Arial" panose="020B0604020202020204" pitchFamily="34" charset="0"/>
              </a:rPr>
              <a:t>)</a:t>
            </a:r>
            <a:endParaRPr lang="fr-FR"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rgbClr val="2E74B5"/>
                </a:solidFill>
                <a:latin typeface="Calibri" panose="020F0502020204030204" pitchFamily="34" charset="0"/>
                <a:ea typeface="Calibri" panose="020F0502020204030204" pitchFamily="34" charset="0"/>
                <a:cs typeface="Arial" panose="020B0604020202020204" pitchFamily="34" charset="0"/>
              </a:rPr>
              <a:t>Motherboard </a:t>
            </a:r>
            <a:endParaRPr lang="fr-FR"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rgbClr val="2E74B5"/>
                </a:solidFill>
                <a:latin typeface="Calibri" panose="020F0502020204030204" pitchFamily="34" charset="0"/>
                <a:ea typeface="Calibri" panose="020F0502020204030204" pitchFamily="34" charset="0"/>
                <a:cs typeface="Arial" panose="020B0604020202020204" pitchFamily="34" charset="0"/>
              </a:rPr>
              <a:t>Power supply unit </a:t>
            </a:r>
            <a:endParaRPr lang="fr-FR"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rgbClr val="C00000"/>
                </a:solidFill>
                <a:latin typeface="Calibri" panose="020F0502020204030204" pitchFamily="34" charset="0"/>
                <a:ea typeface="Calibri" panose="020F0502020204030204" pitchFamily="34" charset="0"/>
                <a:cs typeface="Arial" panose="020B0604020202020204" pitchFamily="34" charset="0"/>
              </a:rPr>
              <a:t>Operating system</a:t>
            </a:r>
            <a:endParaRPr lang="fr-FR"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rgbClr val="C00000"/>
                </a:solidFill>
                <a:latin typeface="Calibri" panose="020F0502020204030204" pitchFamily="34" charset="0"/>
                <a:ea typeface="Calibri" panose="020F0502020204030204" pitchFamily="34" charset="0"/>
                <a:cs typeface="Arial" panose="020B0604020202020204" pitchFamily="34" charset="0"/>
              </a:rPr>
              <a:t>Network interface </a:t>
            </a:r>
            <a:endParaRPr lang="fr-FR"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rgbClr val="C00000"/>
                </a:solidFill>
                <a:latin typeface="Calibri" panose="020F0502020204030204" pitchFamily="34" charset="0"/>
                <a:ea typeface="Calibri" panose="020F0502020204030204" pitchFamily="34" charset="0"/>
                <a:cs typeface="Arial" panose="020B0604020202020204" pitchFamily="34" charset="0"/>
              </a:rPr>
              <a:t>And a cooling system</a:t>
            </a:r>
            <a:endParaRPr lang="fr-FR" dirty="0"/>
          </a:p>
        </p:txBody>
      </p:sp>
      <p:pic>
        <p:nvPicPr>
          <p:cNvPr id="10" name="Image 9">
            <a:extLst>
              <a:ext uri="{FF2B5EF4-FFF2-40B4-BE49-F238E27FC236}">
                <a16:creationId xmlns:a16="http://schemas.microsoft.com/office/drawing/2014/main" xmlns="" id="{47F7A116-B1D6-46FE-B750-5469409810A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89995" y="2717207"/>
            <a:ext cx="3105595" cy="1623824"/>
          </a:xfrm>
          <a:prstGeom prst="rect">
            <a:avLst/>
          </a:prstGeom>
          <a:noFill/>
          <a:ln>
            <a:noFill/>
          </a:ln>
        </p:spPr>
      </p:pic>
      <p:pic>
        <p:nvPicPr>
          <p:cNvPr id="11" name="Image 10">
            <a:extLst>
              <a:ext uri="{FF2B5EF4-FFF2-40B4-BE49-F238E27FC236}">
                <a16:creationId xmlns:a16="http://schemas.microsoft.com/office/drawing/2014/main" xmlns="" id="{511D078D-94F7-4A58-A3C5-C3FD23F64C4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16016" y="4437112"/>
            <a:ext cx="3105595" cy="1957455"/>
          </a:xfrm>
          <a:prstGeom prst="rect">
            <a:avLst/>
          </a:prstGeom>
          <a:noFill/>
          <a:ln>
            <a:noFill/>
          </a:ln>
        </p:spPr>
      </p:pic>
      <p:sp>
        <p:nvSpPr>
          <p:cNvPr id="12" name="Rectangle 11">
            <a:extLst>
              <a:ext uri="{FF2B5EF4-FFF2-40B4-BE49-F238E27FC236}">
                <a16:creationId xmlns:a16="http://schemas.microsoft.com/office/drawing/2014/main" xmlns="" id="{D23B8407-5608-4EFE-94A8-4D8B4FED0BA4}"/>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5</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a:extLst>
              <a:ext uri="{FF2B5EF4-FFF2-40B4-BE49-F238E27FC236}">
                <a16:creationId xmlns:a16="http://schemas.microsoft.com/office/drawing/2014/main" xmlns="" id="{33578B61-D8B8-435B-8A76-127BF2546EB7}"/>
              </a:ext>
            </a:extLst>
          </p:cNvPr>
          <p:cNvGrpSpPr/>
          <p:nvPr/>
        </p:nvGrpSpPr>
        <p:grpSpPr>
          <a:xfrm>
            <a:off x="915819" y="1233595"/>
            <a:ext cx="8101408" cy="1504732"/>
            <a:chOff x="915819" y="1234368"/>
            <a:chExt cx="8101408" cy="1643376"/>
          </a:xfrm>
        </p:grpSpPr>
        <p:sp>
          <p:nvSpPr>
            <p:cNvPr id="15" name="Rectangle à coins arrondis 14"/>
            <p:cNvSpPr/>
            <p:nvPr/>
          </p:nvSpPr>
          <p:spPr>
            <a:xfrm>
              <a:off x="915819" y="1234368"/>
              <a:ext cx="8101408" cy="1643376"/>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1008112" y="1477233"/>
              <a:ext cx="7956376" cy="1015663"/>
            </a:xfrm>
            <a:prstGeom prst="rect">
              <a:avLst/>
            </a:prstGeom>
            <a:noFill/>
          </p:spPr>
          <p:txBody>
            <a:bodyPr wrap="square" rtlCol="0">
              <a:spAutoFit/>
            </a:bodyPr>
            <a:lstStyle/>
            <a:p>
              <a:pPr algn="just"/>
              <a:r>
                <a:rPr lang="en-US" sz="1500" dirty="0"/>
                <a:t>A user send a request to a server for a specific service and a server will serve him that service he asked for as a response and this is called a request/response cycle </a:t>
              </a:r>
              <a:r>
                <a:rPr lang="fr-FR" sz="1500" dirty="0"/>
                <a:t>.</a:t>
              </a:r>
              <a:r>
                <a:rPr lang="en-US" sz="1500" dirty="0"/>
                <a:t>This is the exact definition of a server many machine or device which can perform this cycle it’s called </a:t>
              </a:r>
              <a:r>
                <a:rPr lang="en-US" sz="1500" dirty="0" err="1"/>
                <a:t>aserver</a:t>
              </a:r>
              <a:r>
                <a:rPr lang="en-US" sz="1500" dirty="0"/>
                <a:t> (welcome to the family of servers)</a:t>
              </a:r>
              <a:endParaRPr lang="fr-FR" sz="1500" dirty="0"/>
            </a:p>
          </p:txBody>
        </p:sp>
      </p:grpSp>
      <p:pic>
        <p:nvPicPr>
          <p:cNvPr id="7" name="Picture 24" descr="E:\SAMY\PFE SAMY\Presentation\schémas\1000 icon in png Format\Other\175.png"/>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234302" y="1721401"/>
            <a:ext cx="346292" cy="357190"/>
          </a:xfrm>
          <a:prstGeom prst="rect">
            <a:avLst/>
          </a:prstGeom>
          <a:noFill/>
          <a:ln w="9525">
            <a:noFill/>
            <a:miter lim="800000"/>
            <a:headEnd/>
            <a:tailEnd/>
          </a:ln>
        </p:spPr>
      </p:pic>
      <p:pic>
        <p:nvPicPr>
          <p:cNvPr id="16" name="Image 15">
            <a:extLst>
              <a:ext uri="{FF2B5EF4-FFF2-40B4-BE49-F238E27FC236}">
                <a16:creationId xmlns:a16="http://schemas.microsoft.com/office/drawing/2014/main" xmlns="" id="{DEC8B8B2-A7BB-4A01-92DF-FC61852C7F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38412" y="2852936"/>
            <a:ext cx="4067175" cy="1867325"/>
          </a:xfrm>
          <a:prstGeom prst="rect">
            <a:avLst/>
          </a:prstGeom>
          <a:noFill/>
          <a:ln>
            <a:noFill/>
          </a:ln>
        </p:spPr>
      </p:pic>
      <p:sp>
        <p:nvSpPr>
          <p:cNvPr id="3" name="Rectangle 2">
            <a:extLst>
              <a:ext uri="{FF2B5EF4-FFF2-40B4-BE49-F238E27FC236}">
                <a16:creationId xmlns:a16="http://schemas.microsoft.com/office/drawing/2014/main" xmlns="" id="{B9A7E378-0D92-49CA-9F62-70A40D3EFEEE}"/>
              </a:ext>
            </a:extLst>
          </p:cNvPr>
          <p:cNvSpPr/>
          <p:nvPr/>
        </p:nvSpPr>
        <p:spPr>
          <a:xfrm>
            <a:off x="748883" y="4720261"/>
            <a:ext cx="8208912" cy="1761508"/>
          </a:xfrm>
          <a:prstGeom prst="rect">
            <a:avLst/>
          </a:prstGeom>
        </p:spPr>
        <p:txBody>
          <a:bodyPr wrap="square">
            <a:spAutoFit/>
          </a:bodyPr>
          <a:lstStyle/>
          <a:p>
            <a:pPr>
              <a:lnSpc>
                <a:spcPct val="107000"/>
              </a:lnSpc>
              <a:spcAft>
                <a:spcPts val="800"/>
              </a:spcAft>
            </a:pPr>
            <a:r>
              <a:rPr lang="en-US" sz="1500" dirty="0"/>
              <a:t>For big companies like google and amazon we need a qualified and very robust hardware to support the millions of services per second and can function </a:t>
            </a:r>
            <a:r>
              <a:rPr lang="en-US" sz="1500" dirty="0" err="1"/>
              <a:t>permantly</a:t>
            </a:r>
            <a:r>
              <a:rPr lang="en-US" sz="1500" dirty="0"/>
              <a:t> 24/24 but this is not always the case</a:t>
            </a:r>
            <a:endParaRPr lang="fr-FR" sz="1500" dirty="0"/>
          </a:p>
          <a:p>
            <a:pPr>
              <a:lnSpc>
                <a:spcPct val="107000"/>
              </a:lnSpc>
              <a:spcAft>
                <a:spcPts val="800"/>
              </a:spcAft>
            </a:pPr>
            <a:r>
              <a:rPr lang="en-US" sz="1500" dirty="0"/>
              <a:t>Even </a:t>
            </a:r>
            <a:r>
              <a:rPr lang="en-US" sz="1500" dirty="0" err="1"/>
              <a:t>liitle</a:t>
            </a:r>
            <a:r>
              <a:rPr lang="en-US" sz="1500" dirty="0"/>
              <a:t> tiny electronic board or pc can play the role of a server  </a:t>
            </a:r>
            <a:endParaRPr lang="fr-FR" sz="1500" dirty="0"/>
          </a:p>
          <a:p>
            <a:pPr>
              <a:lnSpc>
                <a:spcPct val="107000"/>
              </a:lnSpc>
              <a:spcAft>
                <a:spcPts val="800"/>
              </a:spcAft>
            </a:pPr>
            <a:r>
              <a:rPr lang="en-US" sz="1500" dirty="0"/>
              <a:t>We will see that later but let’s first take the example of the robust basic servers that are meant to play only the role of a server </a:t>
            </a:r>
            <a:endParaRPr lang="fr-FR" sz="1500" dirty="0"/>
          </a:p>
        </p:txBody>
      </p:sp>
      <p:sp>
        <p:nvSpPr>
          <p:cNvPr id="10" name="Rectangle 9">
            <a:extLst>
              <a:ext uri="{FF2B5EF4-FFF2-40B4-BE49-F238E27FC236}">
                <a16:creationId xmlns:a16="http://schemas.microsoft.com/office/drawing/2014/main" xmlns="" id="{5EF5A578-DAAF-4F8A-8E48-24DC1525F0F6}"/>
              </a:ext>
            </a:extLst>
          </p:cNvPr>
          <p:cNvSpPr/>
          <p:nvPr/>
        </p:nvSpPr>
        <p:spPr>
          <a:xfrm>
            <a:off x="1428728" y="301604"/>
            <a:ext cx="2423191" cy="707886"/>
          </a:xfrm>
          <a:prstGeom prst="rect">
            <a:avLst/>
          </a:prstGeom>
        </p:spPr>
        <p:txBody>
          <a:bodyPr wrap="square">
            <a:spAutoFit/>
          </a:bodyPr>
          <a:lstStyle/>
          <a:p>
            <a:r>
              <a:rPr lang="fr-FR" sz="4000" b="1" dirty="0">
                <a:solidFill>
                  <a:schemeClr val="bg1"/>
                </a:solidFill>
                <a:latin typeface="Arial" pitchFamily="34" charset="0"/>
                <a:cs typeface="Arial" pitchFamily="34" charset="0"/>
              </a:rPr>
              <a:t>Server</a:t>
            </a:r>
            <a:endParaRPr lang="fr-FR" sz="4000" b="1" dirty="0">
              <a:latin typeface="Arial" pitchFamily="34" charset="0"/>
              <a:cs typeface="Arial" pitchFamily="34" charset="0"/>
            </a:endParaRPr>
          </a:p>
        </p:txBody>
      </p:sp>
      <p:sp>
        <p:nvSpPr>
          <p:cNvPr id="11" name="Rectangle 10">
            <a:extLst>
              <a:ext uri="{FF2B5EF4-FFF2-40B4-BE49-F238E27FC236}">
                <a16:creationId xmlns:a16="http://schemas.microsoft.com/office/drawing/2014/main" xmlns="" id="{C350D4ED-8DA1-4117-A0BB-9139ADE133AE}"/>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6</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8532440" y="6237312"/>
            <a:ext cx="285752" cy="369332"/>
          </a:xfrm>
          <a:prstGeom prst="rect">
            <a:avLst/>
          </a:prstGeom>
          <a:noFill/>
        </p:spPr>
        <p:txBody>
          <a:bodyPr wrap="square" rtlCol="0">
            <a:spAutoFit/>
          </a:bodyPr>
          <a:lstStyle/>
          <a:p>
            <a:r>
              <a:rPr lang="fr-FR" dirty="0"/>
              <a:t>7</a:t>
            </a:r>
          </a:p>
        </p:txBody>
      </p:sp>
      <p:pic>
        <p:nvPicPr>
          <p:cNvPr id="30" name="Image 29">
            <a:extLst>
              <a:ext uri="{FF2B5EF4-FFF2-40B4-BE49-F238E27FC236}">
                <a16:creationId xmlns:a16="http://schemas.microsoft.com/office/drawing/2014/main" xmlns="" id="{65181A7F-D3EC-470B-B78A-82046DA927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00337" y="1274129"/>
            <a:ext cx="3743325" cy="2009775"/>
          </a:xfrm>
          <a:prstGeom prst="rect">
            <a:avLst/>
          </a:prstGeom>
          <a:noFill/>
          <a:ln>
            <a:noFill/>
          </a:ln>
        </p:spPr>
      </p:pic>
      <p:sp>
        <p:nvSpPr>
          <p:cNvPr id="2" name="Rectangle 1">
            <a:extLst>
              <a:ext uri="{FF2B5EF4-FFF2-40B4-BE49-F238E27FC236}">
                <a16:creationId xmlns:a16="http://schemas.microsoft.com/office/drawing/2014/main" xmlns="" id="{A00C7E13-2524-478B-A6C8-895FCCC0E1CA}"/>
              </a:ext>
            </a:extLst>
          </p:cNvPr>
          <p:cNvSpPr/>
          <p:nvPr/>
        </p:nvSpPr>
        <p:spPr>
          <a:xfrm>
            <a:off x="1115616" y="1903377"/>
            <a:ext cx="1358000" cy="375552"/>
          </a:xfrm>
          <a:prstGeom prst="rect">
            <a:avLst/>
          </a:prstGeom>
        </p:spPr>
        <p:txBody>
          <a:bodyPr wrap="none">
            <a:spAutoFit/>
          </a:bodyPr>
          <a:lstStyle/>
          <a:p>
            <a:pPr>
              <a:lnSpc>
                <a:spcPct val="107000"/>
              </a:lnSpc>
              <a:spcAft>
                <a:spcPts val="800"/>
              </a:spcAft>
            </a:pPr>
            <a:r>
              <a:rPr lang="en-US" b="1" dirty="0">
                <a:solidFill>
                  <a:srgbClr val="00B0F0"/>
                </a:solidFill>
                <a:latin typeface="Calibri" panose="020F0502020204030204" pitchFamily="34" charset="0"/>
                <a:ea typeface="Calibri" panose="020F0502020204030204" pitchFamily="34" charset="0"/>
                <a:cs typeface="Arial" panose="020B0604020202020204" pitchFamily="34" charset="0"/>
              </a:rPr>
              <a:t>Email server</a:t>
            </a:r>
            <a:endParaRPr lang="fr-FR"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32809783-1A9D-423A-974E-30D38869519D}"/>
              </a:ext>
            </a:extLst>
          </p:cNvPr>
          <p:cNvSpPr/>
          <p:nvPr/>
        </p:nvSpPr>
        <p:spPr>
          <a:xfrm>
            <a:off x="467544" y="3283904"/>
            <a:ext cx="8350648" cy="671915"/>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User send request to a server then server receive it and fetch for the appropriate query requested by the user and send it to him as a response </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Rectangle 3">
            <a:extLst>
              <a:ext uri="{FF2B5EF4-FFF2-40B4-BE49-F238E27FC236}">
                <a16:creationId xmlns:a16="http://schemas.microsoft.com/office/drawing/2014/main" xmlns="" id="{895E5B9A-14D4-497D-8EEE-DDD12255619A}"/>
              </a:ext>
            </a:extLst>
          </p:cNvPr>
          <p:cNvSpPr/>
          <p:nvPr/>
        </p:nvSpPr>
        <p:spPr>
          <a:xfrm>
            <a:off x="1196536" y="4745629"/>
            <a:ext cx="1308563" cy="375552"/>
          </a:xfrm>
          <a:prstGeom prst="rect">
            <a:avLst/>
          </a:prstGeom>
        </p:spPr>
        <p:txBody>
          <a:bodyPr wrap="none">
            <a:spAutoFit/>
          </a:bodyPr>
          <a:lstStyle/>
          <a:p>
            <a:pPr>
              <a:lnSpc>
                <a:spcPct val="107000"/>
              </a:lnSpc>
              <a:spcAft>
                <a:spcPts val="800"/>
              </a:spcAft>
              <a:tabLst>
                <a:tab pos="1362075" algn="l"/>
              </a:tabLst>
            </a:pPr>
            <a:r>
              <a:rPr lang="en-US" b="1" dirty="0">
                <a:solidFill>
                  <a:srgbClr val="00B0F0"/>
                </a:solidFill>
                <a:latin typeface="Calibri" panose="020F0502020204030204" pitchFamily="34" charset="0"/>
                <a:cs typeface="Arial" panose="020B0604020202020204" pitchFamily="34" charset="0"/>
              </a:rPr>
              <a:t>Webservers</a:t>
            </a:r>
            <a:endParaRPr lang="fr-FR" b="1" dirty="0">
              <a:solidFill>
                <a:srgbClr val="00B0F0"/>
              </a:solidFill>
              <a:latin typeface="Calibri" panose="020F0502020204030204" pitchFamily="34" charset="0"/>
              <a:cs typeface="Arial" panose="020B0604020202020204" pitchFamily="34" charset="0"/>
            </a:endParaRPr>
          </a:p>
        </p:txBody>
      </p:sp>
      <p:pic>
        <p:nvPicPr>
          <p:cNvPr id="33" name="Image 32">
            <a:extLst>
              <a:ext uri="{FF2B5EF4-FFF2-40B4-BE49-F238E27FC236}">
                <a16:creationId xmlns:a16="http://schemas.microsoft.com/office/drawing/2014/main" xmlns="" id="{F470CB0E-8AD6-4E3C-8DF3-30C8C453DE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10884" y="4049619"/>
            <a:ext cx="3743325" cy="2143125"/>
          </a:xfrm>
          <a:prstGeom prst="rect">
            <a:avLst/>
          </a:prstGeom>
          <a:noFill/>
          <a:ln>
            <a:noFill/>
          </a:ln>
        </p:spPr>
      </p:pic>
      <p:sp>
        <p:nvSpPr>
          <p:cNvPr id="10" name="Rectangle 9">
            <a:extLst>
              <a:ext uri="{FF2B5EF4-FFF2-40B4-BE49-F238E27FC236}">
                <a16:creationId xmlns:a16="http://schemas.microsoft.com/office/drawing/2014/main" xmlns="" id="{04BC2FAD-196F-4413-A94B-CA3B2A837334}"/>
              </a:ext>
            </a:extLst>
          </p:cNvPr>
          <p:cNvSpPr/>
          <p:nvPr/>
        </p:nvSpPr>
        <p:spPr>
          <a:xfrm>
            <a:off x="1428728" y="301604"/>
            <a:ext cx="2423191" cy="707886"/>
          </a:xfrm>
          <a:prstGeom prst="rect">
            <a:avLst/>
          </a:prstGeom>
        </p:spPr>
        <p:txBody>
          <a:bodyPr wrap="square">
            <a:spAutoFit/>
          </a:bodyPr>
          <a:lstStyle/>
          <a:p>
            <a:r>
              <a:rPr lang="fr-FR" sz="4000" b="1" dirty="0">
                <a:solidFill>
                  <a:schemeClr val="bg1"/>
                </a:solidFill>
                <a:latin typeface="Arial" pitchFamily="34" charset="0"/>
                <a:cs typeface="Arial" pitchFamily="34" charset="0"/>
              </a:rPr>
              <a:t>Server</a:t>
            </a:r>
            <a:endParaRPr lang="fr-FR" sz="4000" b="1" dirty="0">
              <a:latin typeface="Arial" pitchFamily="34" charset="0"/>
              <a:cs typeface="Arial" pitchFamily="34" charset="0"/>
            </a:endParaRPr>
          </a:p>
        </p:txBody>
      </p:sp>
      <p:sp>
        <p:nvSpPr>
          <p:cNvPr id="11" name="Rectangle 10">
            <a:extLst>
              <a:ext uri="{FF2B5EF4-FFF2-40B4-BE49-F238E27FC236}">
                <a16:creationId xmlns:a16="http://schemas.microsoft.com/office/drawing/2014/main" xmlns="" id="{748B68DB-32D2-4472-84A3-0D04D25BC96D}"/>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7</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7929586" y="6215082"/>
            <a:ext cx="1000132" cy="369332"/>
          </a:xfrm>
          <a:prstGeom prst="rect">
            <a:avLst/>
          </a:prstGeom>
          <a:solidFill>
            <a:schemeClr val="bg1"/>
          </a:solidFill>
        </p:spPr>
        <p:txBody>
          <a:bodyPr wrap="square" rtlCol="0">
            <a:spAutoFit/>
          </a:bodyPr>
          <a:lstStyle/>
          <a:p>
            <a:endParaRPr lang="fr-FR" dirty="0"/>
          </a:p>
        </p:txBody>
      </p:sp>
      <p:sp>
        <p:nvSpPr>
          <p:cNvPr id="2" name="Rectangle 1">
            <a:extLst>
              <a:ext uri="{FF2B5EF4-FFF2-40B4-BE49-F238E27FC236}">
                <a16:creationId xmlns:a16="http://schemas.microsoft.com/office/drawing/2014/main" xmlns="" id="{D37114AF-74D1-45E6-BD34-17783D110577}"/>
              </a:ext>
            </a:extLst>
          </p:cNvPr>
          <p:cNvSpPr/>
          <p:nvPr/>
        </p:nvSpPr>
        <p:spPr>
          <a:xfrm>
            <a:off x="4032403" y="5595094"/>
            <a:ext cx="4572000" cy="671915"/>
          </a:xfrm>
          <a:prstGeom prst="rect">
            <a:avLst/>
          </a:prstGeom>
        </p:spPr>
        <p:txBody>
          <a:bodyPr>
            <a:spAutoFit/>
          </a:bodyPr>
          <a:lstStyle/>
          <a:p>
            <a:pPr algn="ctr">
              <a:lnSpc>
                <a:spcPct val="107000"/>
              </a:lnSpc>
              <a:spcAft>
                <a:spcPts val="800"/>
              </a:spcAft>
            </a:pPr>
            <a:r>
              <a:rPr lang="en-US" b="1" dirty="0">
                <a:solidFill>
                  <a:srgbClr val="00B0F0"/>
                </a:solidFill>
                <a:highlight>
                  <a:srgbClr val="FFFF00"/>
                </a:highlight>
                <a:latin typeface="Calibri" panose="020F0502020204030204" pitchFamily="34" charset="0"/>
                <a:ea typeface="Calibri" panose="020F0502020204030204" pitchFamily="34" charset="0"/>
                <a:cs typeface="Arial" panose="020B0604020202020204" pitchFamily="34" charset="0"/>
              </a:rPr>
              <a:t>Web database email servers each on a separated server </a:t>
            </a:r>
            <a:endParaRPr lang="fr-FR" sz="1800" b="1" dirty="0">
              <a:solidFill>
                <a:srgbClr val="00B0F0"/>
              </a:solidFill>
              <a:effectLst/>
              <a:highlight>
                <a:srgbClr val="FFFF00"/>
              </a:highligh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F2B3CC05-58B7-48C1-B185-594871810186}"/>
              </a:ext>
            </a:extLst>
          </p:cNvPr>
          <p:cNvSpPr/>
          <p:nvPr/>
        </p:nvSpPr>
        <p:spPr>
          <a:xfrm>
            <a:off x="1132759" y="5768490"/>
            <a:ext cx="1200970" cy="375552"/>
          </a:xfrm>
          <a:prstGeom prst="rect">
            <a:avLst/>
          </a:prstGeom>
        </p:spPr>
        <p:txBody>
          <a:bodyPr wrap="none">
            <a:spAutoFit/>
          </a:bodyPr>
          <a:lstStyle/>
          <a:p>
            <a:pPr>
              <a:lnSpc>
                <a:spcPct val="107000"/>
              </a:lnSpc>
              <a:spcAft>
                <a:spcPts val="800"/>
              </a:spcAft>
            </a:pPr>
            <a:r>
              <a:rPr lang="en-US" b="1" dirty="0">
                <a:solidFill>
                  <a:srgbClr val="00B0F0"/>
                </a:solidFill>
                <a:highlight>
                  <a:srgbClr val="FFFF00"/>
                </a:highlight>
                <a:latin typeface="Calibri" panose="020F0502020204030204" pitchFamily="34" charset="0"/>
                <a:ea typeface="Calibri" panose="020F0502020204030204" pitchFamily="34" charset="0"/>
                <a:cs typeface="Arial" panose="020B0604020202020204" pitchFamily="34" charset="0"/>
              </a:rPr>
              <a:t>Combined</a:t>
            </a:r>
            <a:r>
              <a:rPr lang="en-US" dirty="0">
                <a:solidFill>
                  <a:srgbClr val="00B0F0"/>
                </a:solidFill>
                <a:latin typeface="Calibri" panose="020F0502020204030204" pitchFamily="34" charset="0"/>
                <a:ea typeface="Calibri" panose="020F0502020204030204" pitchFamily="34" charset="0"/>
                <a:cs typeface="Arial" panose="020B0604020202020204" pitchFamily="34" charset="0"/>
              </a:rPr>
              <a:t> </a:t>
            </a:r>
            <a:endParaRPr lang="fr-FR" sz="1800"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xmlns="" id="{5540D42D-1B15-4A37-AD85-86BF1F86932D}"/>
              </a:ext>
            </a:extLst>
          </p:cNvPr>
          <p:cNvSpPr/>
          <p:nvPr/>
        </p:nvSpPr>
        <p:spPr>
          <a:xfrm>
            <a:off x="1428728" y="301604"/>
            <a:ext cx="2423191" cy="707886"/>
          </a:xfrm>
          <a:prstGeom prst="rect">
            <a:avLst/>
          </a:prstGeom>
        </p:spPr>
        <p:txBody>
          <a:bodyPr wrap="square">
            <a:spAutoFit/>
          </a:bodyPr>
          <a:lstStyle/>
          <a:p>
            <a:r>
              <a:rPr lang="fr-FR" sz="4000" b="1" dirty="0">
                <a:solidFill>
                  <a:schemeClr val="bg1"/>
                </a:solidFill>
                <a:latin typeface="Arial" pitchFamily="34" charset="0"/>
                <a:cs typeface="Arial" pitchFamily="34" charset="0"/>
              </a:rPr>
              <a:t>Server</a:t>
            </a:r>
            <a:endParaRPr lang="fr-FR" sz="4000" b="1" dirty="0">
              <a:latin typeface="Arial" pitchFamily="34" charset="0"/>
              <a:cs typeface="Arial" pitchFamily="34" charset="0"/>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88" y="1492277"/>
            <a:ext cx="5040515" cy="404439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43" y="1531482"/>
            <a:ext cx="1810003" cy="4063612"/>
          </a:xfrm>
          <a:prstGeom prst="rect">
            <a:avLst/>
          </a:prstGeom>
        </p:spPr>
      </p:pic>
      <p:sp>
        <p:nvSpPr>
          <p:cNvPr id="12" name="Rectangle 11">
            <a:extLst>
              <a:ext uri="{FF2B5EF4-FFF2-40B4-BE49-F238E27FC236}">
                <a16:creationId xmlns:a16="http://schemas.microsoft.com/office/drawing/2014/main" xmlns="" id="{B7F63607-A037-4F67-B282-86D3713EF23C}"/>
              </a:ext>
            </a:extLst>
          </p:cNvPr>
          <p:cNvSpPr/>
          <p:nvPr/>
        </p:nvSpPr>
        <p:spPr>
          <a:xfrm>
            <a:off x="7495202" y="6131393"/>
            <a:ext cx="1428728" cy="57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lumMod val="75000"/>
                  </a:schemeClr>
                </a:solidFill>
              </a:rPr>
              <a:t>8</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enutzerdefiniertes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Benutzerdefiniertes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enutzerdefiniertes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enutzerdefiniertes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enutzerdefiniertes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enutzerdefiniertes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enutzerdefiniertes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enutzerdefiniertes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enutzerdefiniertes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enutzerdefiniertes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enutzerdefiniertes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enutzerdefiniertes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enutzerdefiniertes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enutzerdefiniertes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enutzerdefiniertes Design">
  <a:themeElements>
    <a:clrScheme name="Benutzerdefiniertes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enutzerdefiniertes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enutzerdefiniertes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enutzerdefiniertes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enutzerdefiniertes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enutzerdefiniertes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enutzerdefiniertes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enutzerdefiniertes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enutzerdefiniertes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enutzerdefiniertes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enutzerdefiniertes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enutzerdefiniertes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enutzerdefiniertes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enutzerdefiniertes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11344</TotalTime>
  <Words>1601</Words>
  <Application>Microsoft Office PowerPoint</Application>
  <PresentationFormat>Affichage à l'écran (4:3)</PresentationFormat>
  <Paragraphs>236</Paragraphs>
  <Slides>51</Slides>
  <Notes>5</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51</vt:i4>
      </vt:variant>
    </vt:vector>
  </HeadingPairs>
  <TitlesOfParts>
    <vt:vector size="61" baseType="lpstr">
      <vt:lpstr>Arial</vt:lpstr>
      <vt:lpstr>Calibri</vt:lpstr>
      <vt:lpstr>Cambria</vt:lpstr>
      <vt:lpstr>Tahoma</vt:lpstr>
      <vt:lpstr>Times New Roman</vt:lpstr>
      <vt:lpstr>ui-sans-serif</vt:lpstr>
      <vt:lpstr>Wingdings</vt:lpstr>
      <vt:lpstr>Standarddesign</vt:lpstr>
      <vt:lpstr>1_Benutzerdefiniertes Design</vt:lpstr>
      <vt:lpstr>Benutzerdefiniertes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Etude et conception</vt:lpstr>
      <vt:lpstr>Présentation PowerPoint</vt:lpstr>
      <vt:lpstr>Présentation PowerPoint</vt:lpstr>
      <vt:lpstr>Présentation PowerPoint</vt:lpstr>
      <vt:lpstr>ESP32</vt:lpstr>
      <vt:lpstr>Connectivity</vt:lpstr>
      <vt:lpstr>Private IP adresses</vt:lpstr>
      <vt:lpstr>HTTP</vt:lpstr>
      <vt:lpstr>MAC ARRRESS</vt:lpstr>
      <vt:lpstr>IP ARRRESS</vt:lpstr>
      <vt:lpstr>Ports</vt:lpstr>
      <vt:lpstr>TCP</vt:lpstr>
      <vt:lpstr>ESP32 Connectivity</vt:lpstr>
      <vt:lpstr>Mini-project1:  Reading temperature data </vt:lpstr>
      <vt:lpstr>Mini-project1:  Reading temperature data </vt:lpstr>
      <vt:lpstr>Mini-project1:  Reading temperature data </vt:lpstr>
      <vt:lpstr>Mini-Project 2: Controlling LEDs  with a Web Page</vt:lpstr>
      <vt:lpstr>Mini-Project 2: Controlling LEDs  with a Web Page</vt:lpstr>
      <vt:lpstr>Mini-Project 3: Controlling an RGB LED  with a Web Interface </vt:lpstr>
      <vt:lpstr>Mini-Project 3: Controlling an RGB LED  with a Web Interface </vt:lpstr>
      <vt:lpstr>Limitations of the ESP32  Web Server: </vt:lpstr>
      <vt:lpstr>Présentation PowerPoint</vt:lpstr>
      <vt:lpstr>Cloud computing</vt:lpstr>
      <vt:lpstr>Modem VS Router</vt:lpstr>
      <vt:lpstr>MAC ADRESS</vt:lpstr>
      <vt:lpstr>CLOUD</vt:lpstr>
      <vt:lpstr>CLOUD</vt:lpstr>
      <vt:lpstr>Cloud Server</vt:lpstr>
      <vt:lpstr>Cloud Server</vt:lpstr>
      <vt:lpstr>ESP32 to Firebase</vt:lpstr>
      <vt:lpstr>ESP32 to Firebase</vt:lpstr>
      <vt:lpstr>Mini-Project 2: Controlling an LED  with Firebase</vt:lpstr>
      <vt:lpstr>Présentation PowerPoint</vt:lpstr>
      <vt:lpstr>Présentation PowerPoint</vt:lpstr>
      <vt:lpstr>Présentation PowerPoint</vt:lpstr>
      <vt:lpstr>Présentation PowerPoint</vt:lpstr>
      <vt:lpstr>ESP32 to Firebase</vt:lpstr>
      <vt:lpstr>ESP32 to Firebase</vt:lpstr>
      <vt:lpstr>ESP32 to Firebase</vt:lpstr>
      <vt:lpstr>Présentation PowerPoint</vt:lpstr>
      <vt:lpstr>Présentation PowerPoint</vt:lpstr>
      <vt:lpstr>THANKS</vt:lpstr>
    </vt:vector>
  </TitlesOfParts>
  <Company>I-TEC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Ben Yedder</dc:creator>
  <cp:lastModifiedBy>Utilisateur Windows</cp:lastModifiedBy>
  <cp:revision>687</cp:revision>
  <dcterms:created xsi:type="dcterms:W3CDTF">2009-03-09T16:13:22Z</dcterms:created>
  <dcterms:modified xsi:type="dcterms:W3CDTF">2024-05-29T06:00:30Z</dcterms:modified>
</cp:coreProperties>
</file>